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2" r:id="rId12"/>
    <p:sldId id="273" r:id="rId13"/>
    <p:sldId id="274" r:id="rId14"/>
    <p:sldId id="276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1" r:id="rId29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6" autoAdjust="0"/>
    <p:restoredTop sz="94660"/>
  </p:normalViewPr>
  <p:slideViewPr>
    <p:cSldViewPr>
      <p:cViewPr>
        <p:scale>
          <a:sx n="110" d="100"/>
          <a:sy n="110" d="100"/>
        </p:scale>
        <p:origin x="-84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33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1181A-A715-48ED-8AAF-F59F0E99BB8D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AC5D3-1F8B-4789-A9BE-957232F016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28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5B530-BDA7-4822-ACCD-60F8D02562C9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CFD50-35DB-454F-8634-B1F917C681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14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3557-F0FC-4E22-BD0E-BA436D189F9E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D906-267F-4ED9-AA99-F230E2732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45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3557-F0FC-4E22-BD0E-BA436D189F9E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D906-267F-4ED9-AA99-F230E2732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35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3557-F0FC-4E22-BD0E-BA436D189F9E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D906-267F-4ED9-AA99-F230E2732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78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g_ctis.jpg"/>
          <p:cNvPicPr>
            <a:picLocks noChangeAspect="1"/>
          </p:cNvPicPr>
          <p:nvPr userDrawn="1"/>
        </p:nvPicPr>
        <p:blipFill>
          <a:blip r:embed="rId2"/>
          <a:srcRect l="1140" t="1509" r="1140" b="1509"/>
          <a:stretch>
            <a:fillRect/>
          </a:stretch>
        </p:blipFill>
        <p:spPr>
          <a:xfrm>
            <a:off x="-868" y="1664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0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g_ctis.jpg"/>
          <p:cNvPicPr>
            <a:picLocks noChangeAspect="1"/>
          </p:cNvPicPr>
          <p:nvPr userDrawn="1"/>
        </p:nvPicPr>
        <p:blipFill>
          <a:blip r:embed="rId2"/>
          <a:srcRect l="1140" t="1509" r="1140" b="1509"/>
          <a:stretch>
            <a:fillRect/>
          </a:stretch>
        </p:blipFill>
        <p:spPr>
          <a:xfrm>
            <a:off x="0" y="11663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1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3557-F0FC-4E22-BD0E-BA436D189F9E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D906-267F-4ED9-AA99-F230E2732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26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3557-F0FC-4E22-BD0E-BA436D189F9E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D906-267F-4ED9-AA99-F230E2732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30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3557-F0FC-4E22-BD0E-BA436D189F9E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D906-267F-4ED9-AA99-F230E2732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12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3557-F0FC-4E22-BD0E-BA436D189F9E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D906-267F-4ED9-AA99-F230E2732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28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3557-F0FC-4E22-BD0E-BA436D189F9E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D906-267F-4ED9-AA99-F230E2732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75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3557-F0FC-4E22-BD0E-BA436D189F9E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D906-267F-4ED9-AA99-F230E2732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50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53557-F0FC-4E22-BD0E-BA436D189F9E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1D906-267F-4ED9-AA99-F230E2732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85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16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28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16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6.png"/><Relationship Id="rId7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17332"/>
            <a:ext cx="1148252" cy="3960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Processo de Suprimento de Fundos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6" name="Imagem 5"/>
          <p:cNvPicPr/>
          <p:nvPr/>
        </p:nvPicPr>
        <p:blipFill rotWithShape="1">
          <a:blip r:embed="rId3"/>
          <a:srcRect t="9369" b="5056"/>
          <a:stretch/>
        </p:blipFill>
        <p:spPr>
          <a:xfrm>
            <a:off x="173440" y="1907333"/>
            <a:ext cx="4210352" cy="296184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73440" y="1062028"/>
            <a:ext cx="3980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Na </a:t>
            </a:r>
            <a:r>
              <a:rPr lang="pt-BR" dirty="0"/>
              <a:t>tela inicial clicar em  “Novo Processo</a:t>
            </a:r>
            <a:r>
              <a:rPr lang="pt-BR" dirty="0" smtClean="0"/>
              <a:t>”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1161439" y="2348880"/>
            <a:ext cx="458233" cy="2975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Straight Connector 10"/>
          <p:cNvCxnSpPr/>
          <p:nvPr/>
        </p:nvCxnSpPr>
        <p:spPr>
          <a:xfrm>
            <a:off x="4716016" y="980728"/>
            <a:ext cx="0" cy="51125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4860032" y="1115452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Ou utilizar a barra lateral no ícone “Processos” </a:t>
            </a:r>
            <a:endParaRPr lang="pt-BR" dirty="0"/>
          </a:p>
        </p:txBody>
      </p:sp>
      <p:pic>
        <p:nvPicPr>
          <p:cNvPr id="12" name="Imagem 11"/>
          <p:cNvPicPr/>
          <p:nvPr/>
        </p:nvPicPr>
        <p:blipFill rotWithShape="1">
          <a:blip r:embed="rId4"/>
          <a:srcRect t="9134" b="4619"/>
          <a:stretch/>
        </p:blipFill>
        <p:spPr>
          <a:xfrm>
            <a:off x="4860032" y="1911523"/>
            <a:ext cx="4032448" cy="2957657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>
            <a:off x="4833847" y="2924944"/>
            <a:ext cx="458233" cy="2975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 rot="2433206">
            <a:off x="5666702" y="1880865"/>
            <a:ext cx="216024" cy="56768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02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4" y="1763893"/>
            <a:ext cx="4120814" cy="205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17332"/>
            <a:ext cx="1148252" cy="3960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Processo </a:t>
            </a:r>
            <a:r>
              <a:rPr lang="pt-BR" b="1" dirty="0">
                <a:solidFill>
                  <a:srgbClr val="C00000"/>
                </a:solidFill>
              </a:rPr>
              <a:t>de Suprimento de Fundos</a:t>
            </a:r>
          </a:p>
        </p:txBody>
      </p:sp>
      <p:cxnSp>
        <p:nvCxnSpPr>
          <p:cNvPr id="18" name="Straight Connector 10"/>
          <p:cNvCxnSpPr/>
          <p:nvPr/>
        </p:nvCxnSpPr>
        <p:spPr>
          <a:xfrm>
            <a:off x="4572000" y="980728"/>
            <a:ext cx="0" cy="51125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179512" y="878861"/>
            <a:ext cx="4269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Para iniciar o preenchimento do formulário deve clicar em “PRÉ-EDITAR”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72926" y="3861048"/>
            <a:ext cx="43339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Irá abrir o formulário para preenchimento.</a:t>
            </a:r>
          </a:p>
          <a:p>
            <a:pPr algn="just"/>
            <a:r>
              <a:rPr lang="pt-BR" dirty="0" smtClean="0"/>
              <a:t>Inserir as informações necessárias e em seguida clicar em “GERAR DOCUMENTO” </a:t>
            </a:r>
          </a:p>
        </p:txBody>
      </p:sp>
      <p:sp>
        <p:nvSpPr>
          <p:cNvPr id="19" name="Seta para baixo 18"/>
          <p:cNvSpPr/>
          <p:nvPr/>
        </p:nvSpPr>
        <p:spPr>
          <a:xfrm rot="1302030">
            <a:off x="3962253" y="2757707"/>
            <a:ext cx="182514" cy="42391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1259632" y="2991040"/>
            <a:ext cx="416575" cy="1526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84378"/>
            <a:ext cx="3759790" cy="181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Seta para baixo 20"/>
          <p:cNvSpPr/>
          <p:nvPr/>
        </p:nvSpPr>
        <p:spPr>
          <a:xfrm rot="1302030">
            <a:off x="3787316" y="5937241"/>
            <a:ext cx="182514" cy="42391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44" y="2037290"/>
            <a:ext cx="2592288" cy="212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tângulo 31"/>
          <p:cNvSpPr/>
          <p:nvPr/>
        </p:nvSpPr>
        <p:spPr>
          <a:xfrm>
            <a:off x="4981598" y="848184"/>
            <a:ext cx="3548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Assim que o documento for gerado será aberto uma nova janela para visualização. 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8221959" y="1772816"/>
            <a:ext cx="5437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700" b="1" dirty="0" smtClean="0">
                <a:solidFill>
                  <a:srgbClr val="C00000"/>
                </a:solidFill>
              </a:rPr>
              <a:t>Clicar em fechar</a:t>
            </a:r>
            <a:endParaRPr lang="pt-BR" sz="700" b="1" dirty="0">
              <a:solidFill>
                <a:srgbClr val="C00000"/>
              </a:solidFill>
            </a:endParaRPr>
          </a:p>
        </p:txBody>
      </p:sp>
      <p:sp>
        <p:nvSpPr>
          <p:cNvPr id="34" name="Seta para baixo 33"/>
          <p:cNvSpPr/>
          <p:nvPr/>
        </p:nvSpPr>
        <p:spPr>
          <a:xfrm rot="3725522">
            <a:off x="8048723" y="1768786"/>
            <a:ext cx="62033" cy="4401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78" y="2420888"/>
            <a:ext cx="1440160" cy="166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tângulo 35"/>
          <p:cNvSpPr/>
          <p:nvPr/>
        </p:nvSpPr>
        <p:spPr>
          <a:xfrm>
            <a:off x="4934441" y="4589981"/>
            <a:ext cx="3590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/>
              <a:t>NOTA: A </a:t>
            </a:r>
            <a:r>
              <a:rPr lang="pt-BR" sz="1400" b="1" dirty="0" smtClean="0">
                <a:solidFill>
                  <a:srgbClr val="C00000"/>
                </a:solidFill>
              </a:rPr>
              <a:t>“PORTARIA CFO-SF” </a:t>
            </a:r>
            <a:r>
              <a:rPr lang="pt-BR" sz="1400" b="1" dirty="0" smtClean="0"/>
              <a:t>não é assinado pela Gerência Financeira 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8613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154" y="4156470"/>
            <a:ext cx="4324299" cy="17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17332"/>
            <a:ext cx="1148252" cy="3960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Processo </a:t>
            </a:r>
            <a:r>
              <a:rPr lang="pt-BR" b="1" dirty="0">
                <a:solidFill>
                  <a:srgbClr val="C00000"/>
                </a:solidFill>
              </a:rPr>
              <a:t>de Suprimento de Fundos</a:t>
            </a:r>
          </a:p>
        </p:txBody>
      </p:sp>
      <p:cxnSp>
        <p:nvCxnSpPr>
          <p:cNvPr id="18" name="Straight Connector 10"/>
          <p:cNvCxnSpPr/>
          <p:nvPr/>
        </p:nvCxnSpPr>
        <p:spPr>
          <a:xfrm>
            <a:off x="4572000" y="980728"/>
            <a:ext cx="0" cy="51125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48" y="1772816"/>
            <a:ext cx="4032935" cy="220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tângulo 21"/>
          <p:cNvSpPr/>
          <p:nvPr/>
        </p:nvSpPr>
        <p:spPr>
          <a:xfrm>
            <a:off x="216955" y="764704"/>
            <a:ext cx="4333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Para localizar o documento e conferir clique em “DADOS PRINCIPAIS” / “VINCULOS”</a:t>
            </a:r>
          </a:p>
        </p:txBody>
      </p:sp>
      <p:sp>
        <p:nvSpPr>
          <p:cNvPr id="23" name="Seta para baixo 22"/>
          <p:cNvSpPr/>
          <p:nvPr/>
        </p:nvSpPr>
        <p:spPr>
          <a:xfrm rot="8707037" flipV="1">
            <a:off x="608723" y="1975240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9" y="4247510"/>
            <a:ext cx="4067135" cy="218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Seta para baixo 24"/>
          <p:cNvSpPr/>
          <p:nvPr/>
        </p:nvSpPr>
        <p:spPr>
          <a:xfrm rot="3153822" flipV="1">
            <a:off x="1048212" y="4995967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4774519" y="764704"/>
            <a:ext cx="4333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Clique em:</a:t>
            </a:r>
          </a:p>
          <a:p>
            <a:r>
              <a:rPr lang="pt-BR" dirty="0" smtClean="0"/>
              <a:t>“PADRÃO PROCESSO” / “VISUALIZAR”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84" y="1558732"/>
            <a:ext cx="4335488" cy="234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Seta para baixo 35"/>
          <p:cNvSpPr/>
          <p:nvPr/>
        </p:nvSpPr>
        <p:spPr>
          <a:xfrm rot="3120437" flipV="1">
            <a:off x="5166281" y="2922907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Seta para baixo 37"/>
          <p:cNvSpPr/>
          <p:nvPr/>
        </p:nvSpPr>
        <p:spPr>
          <a:xfrm rot="11346511" flipV="1">
            <a:off x="8717913" y="4859434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8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86" y="2971095"/>
            <a:ext cx="4014939" cy="196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17332"/>
            <a:ext cx="1148252" cy="3960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Processo </a:t>
            </a:r>
            <a:r>
              <a:rPr lang="pt-BR" b="1" dirty="0">
                <a:solidFill>
                  <a:srgbClr val="C00000"/>
                </a:solidFill>
              </a:rPr>
              <a:t>de Suprimento de Fundos</a:t>
            </a:r>
          </a:p>
        </p:txBody>
      </p:sp>
      <p:cxnSp>
        <p:nvCxnSpPr>
          <p:cNvPr id="18" name="Straight Connector 10"/>
          <p:cNvCxnSpPr/>
          <p:nvPr/>
        </p:nvCxnSpPr>
        <p:spPr>
          <a:xfrm>
            <a:off x="4572000" y="980728"/>
            <a:ext cx="0" cy="51125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ângulo 25"/>
          <p:cNvSpPr/>
          <p:nvPr/>
        </p:nvSpPr>
        <p:spPr>
          <a:xfrm>
            <a:off x="179512" y="836712"/>
            <a:ext cx="43339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 documento deve ser tramitado para a elaboração da “NOTA DE EMPENHO”.</a:t>
            </a:r>
          </a:p>
          <a:p>
            <a:pPr algn="just"/>
            <a:r>
              <a:rPr lang="pt-BR" dirty="0" smtClean="0"/>
              <a:t>Nesse caso clique em “TRAMITAÇÃO INTERNA” e em seguida “ADICIONAR”</a:t>
            </a:r>
            <a:endParaRPr lang="pt-BR" dirty="0"/>
          </a:p>
          <a:p>
            <a:pPr algn="just"/>
            <a:endParaRPr lang="pt-BR" sz="1200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9" y="2433978"/>
            <a:ext cx="4368408" cy="236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Seta para baixo 27"/>
          <p:cNvSpPr/>
          <p:nvPr/>
        </p:nvSpPr>
        <p:spPr>
          <a:xfrm rot="1428834">
            <a:off x="1193200" y="2928538"/>
            <a:ext cx="215194" cy="37856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 para baixo 28"/>
          <p:cNvSpPr/>
          <p:nvPr/>
        </p:nvSpPr>
        <p:spPr>
          <a:xfrm rot="1651559" flipV="1">
            <a:off x="1361512" y="3592081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684212" y="836712"/>
            <a:ext cx="42491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Insira as informações para quem deseja tramitar, como:</a:t>
            </a:r>
          </a:p>
          <a:p>
            <a:pPr algn="just"/>
            <a:endParaRPr lang="pt-BR" sz="1200" dirty="0" smtClean="0"/>
          </a:p>
          <a:p>
            <a:pPr algn="just"/>
            <a:r>
              <a:rPr lang="pt-BR" sz="1200" b="1" dirty="0" smtClean="0"/>
              <a:t>Unidade destino: </a:t>
            </a:r>
            <a:r>
              <a:rPr lang="pt-BR" sz="1200" dirty="0" smtClean="0"/>
              <a:t>Gerência Contábil</a:t>
            </a:r>
          </a:p>
          <a:p>
            <a:pPr algn="just"/>
            <a:r>
              <a:rPr lang="pt-BR" sz="1200" b="1" dirty="0" smtClean="0"/>
              <a:t>Usuário Destino: </a:t>
            </a:r>
            <a:r>
              <a:rPr lang="pt-BR" sz="1200" dirty="0" smtClean="0"/>
              <a:t>Já irá trazer o nome do gestor da área ou colaborador responsável pela atividade</a:t>
            </a:r>
          </a:p>
          <a:p>
            <a:pPr algn="just"/>
            <a:r>
              <a:rPr lang="pt-BR" sz="1200" b="1" dirty="0" smtClean="0"/>
              <a:t>Andamentos: </a:t>
            </a:r>
            <a:r>
              <a:rPr lang="pt-BR" sz="1200" dirty="0" smtClean="0"/>
              <a:t>Importante informar o motivo do envio do documento</a:t>
            </a:r>
          </a:p>
          <a:p>
            <a:pPr algn="just"/>
            <a:endParaRPr lang="pt-BR" sz="1200" dirty="0"/>
          </a:p>
        </p:txBody>
      </p:sp>
      <p:sp>
        <p:nvSpPr>
          <p:cNvPr id="16" name="Retângulo 15"/>
          <p:cNvSpPr/>
          <p:nvPr/>
        </p:nvSpPr>
        <p:spPr>
          <a:xfrm>
            <a:off x="7341974" y="4869160"/>
            <a:ext cx="1046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 smtClean="0">
                <a:solidFill>
                  <a:srgbClr val="C00000"/>
                </a:solidFill>
              </a:rPr>
              <a:t>Importante selecionar “SIM” para ser notificado</a:t>
            </a:r>
            <a:endParaRPr lang="pt-BR" sz="800" b="1" dirty="0">
              <a:solidFill>
                <a:srgbClr val="C00000"/>
              </a:solidFill>
            </a:endParaRPr>
          </a:p>
        </p:txBody>
      </p:sp>
      <p:sp>
        <p:nvSpPr>
          <p:cNvPr id="19" name="Seta para baixo 18"/>
          <p:cNvSpPr/>
          <p:nvPr/>
        </p:nvSpPr>
        <p:spPr>
          <a:xfrm rot="1332894" flipV="1">
            <a:off x="7982362" y="4093301"/>
            <a:ext cx="228296" cy="66388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5112358" y="3457725"/>
            <a:ext cx="416575" cy="1526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5124150" y="3605491"/>
            <a:ext cx="416575" cy="1526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/>
          <p:nvPr/>
        </p:nvSpPr>
        <p:spPr>
          <a:xfrm>
            <a:off x="5141591" y="4085313"/>
            <a:ext cx="416575" cy="1526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5155287" y="5517232"/>
            <a:ext cx="35903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/>
              <a:t>NOTA: Nenhum processo deverá ser tramitado no sistema sem o preenchimento do campo </a:t>
            </a:r>
            <a:r>
              <a:rPr lang="pt-BR" sz="1400" b="1" dirty="0" smtClean="0">
                <a:solidFill>
                  <a:srgbClr val="C00000"/>
                </a:solidFill>
              </a:rPr>
              <a:t>“ANDAMENTOS”</a:t>
            </a:r>
            <a:endParaRPr lang="pt-BR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4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17332"/>
            <a:ext cx="1148252" cy="3960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Processo </a:t>
            </a:r>
            <a:r>
              <a:rPr lang="pt-BR" b="1" dirty="0">
                <a:solidFill>
                  <a:srgbClr val="C00000"/>
                </a:solidFill>
              </a:rPr>
              <a:t>de Suprimento de Fundos</a:t>
            </a:r>
          </a:p>
        </p:txBody>
      </p:sp>
      <p:cxnSp>
        <p:nvCxnSpPr>
          <p:cNvPr id="18" name="Straight Connector 10"/>
          <p:cNvCxnSpPr/>
          <p:nvPr/>
        </p:nvCxnSpPr>
        <p:spPr>
          <a:xfrm>
            <a:off x="4572000" y="980728"/>
            <a:ext cx="0" cy="51125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28392"/>
            <a:ext cx="4421826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tângulo 21"/>
          <p:cNvSpPr/>
          <p:nvPr/>
        </p:nvSpPr>
        <p:spPr>
          <a:xfrm>
            <a:off x="140818" y="832176"/>
            <a:ext cx="433398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Assim que a “GERÊNCIA CONTÁBIL” receber o </a:t>
            </a:r>
            <a:r>
              <a:rPr lang="pt-BR" dirty="0"/>
              <a:t>processo </a:t>
            </a:r>
            <a:r>
              <a:rPr lang="pt-BR" dirty="0" smtClean="0"/>
              <a:t>e conferir as documentações deve elaborar a “NOTA DE EMPENHO”</a:t>
            </a:r>
          </a:p>
          <a:p>
            <a:pPr algn="just"/>
            <a:endParaRPr lang="pt-BR" dirty="0"/>
          </a:p>
          <a:p>
            <a:r>
              <a:rPr lang="pt-BR" dirty="0"/>
              <a:t>Para executar essa ação clique em:</a:t>
            </a:r>
          </a:p>
          <a:p>
            <a:r>
              <a:rPr lang="pt-BR" dirty="0"/>
              <a:t>“MODELOS”  procurar  o formulário de </a:t>
            </a:r>
            <a:r>
              <a:rPr lang="pt-BR" dirty="0" smtClean="0"/>
              <a:t>“NOTA DE EMPENHO” </a:t>
            </a:r>
            <a:r>
              <a:rPr lang="pt-BR" dirty="0"/>
              <a:t>e clicar</a:t>
            </a:r>
          </a:p>
          <a:p>
            <a:pPr algn="just"/>
            <a:endParaRPr lang="pt-BR" dirty="0"/>
          </a:p>
          <a:p>
            <a:pPr algn="just"/>
            <a:endParaRPr lang="pt-BR" sz="1200" dirty="0"/>
          </a:p>
        </p:txBody>
      </p:sp>
      <p:sp>
        <p:nvSpPr>
          <p:cNvPr id="23" name="Seta para baixo 22"/>
          <p:cNvSpPr/>
          <p:nvPr/>
        </p:nvSpPr>
        <p:spPr>
          <a:xfrm rot="3253539">
            <a:off x="2318392" y="3717504"/>
            <a:ext cx="182514" cy="42391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baixo 23"/>
          <p:cNvSpPr/>
          <p:nvPr/>
        </p:nvSpPr>
        <p:spPr>
          <a:xfrm rot="13201161" flipV="1">
            <a:off x="3522673" y="4519068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4716016" y="850437"/>
            <a:ext cx="4269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Para iniciar o preenchimento do formulário deve clicar em “PRÉ-EDITAR”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43"/>
          <a:stretch/>
        </p:blipFill>
        <p:spPr bwMode="auto">
          <a:xfrm>
            <a:off x="4870292" y="1556792"/>
            <a:ext cx="3867453" cy="162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tângulo 31"/>
          <p:cNvSpPr/>
          <p:nvPr/>
        </p:nvSpPr>
        <p:spPr>
          <a:xfrm>
            <a:off x="4770643" y="3269848"/>
            <a:ext cx="43339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Irá abrir o formulário para preenchimento.</a:t>
            </a:r>
          </a:p>
          <a:p>
            <a:pPr algn="just"/>
            <a:r>
              <a:rPr lang="pt-BR" dirty="0" smtClean="0"/>
              <a:t>Inserir as informações necessárias e em seguida clicar em “GERAR DOCUMENTO” </a:t>
            </a:r>
          </a:p>
        </p:txBody>
      </p:sp>
      <p:sp>
        <p:nvSpPr>
          <p:cNvPr id="33" name="Seta para baixo 32"/>
          <p:cNvSpPr/>
          <p:nvPr/>
        </p:nvSpPr>
        <p:spPr>
          <a:xfrm rot="1302030">
            <a:off x="8343281" y="2384613"/>
            <a:ext cx="182514" cy="42391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/>
          <p:cNvSpPr/>
          <p:nvPr/>
        </p:nvSpPr>
        <p:spPr>
          <a:xfrm>
            <a:off x="5940152" y="2596571"/>
            <a:ext cx="416575" cy="1526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06" y="4207784"/>
            <a:ext cx="4089377" cy="196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Seta para baixo 34"/>
          <p:cNvSpPr/>
          <p:nvPr/>
        </p:nvSpPr>
        <p:spPr>
          <a:xfrm rot="1302030">
            <a:off x="8726065" y="5521297"/>
            <a:ext cx="182514" cy="42391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675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17332"/>
            <a:ext cx="1148252" cy="3960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Processo </a:t>
            </a:r>
            <a:r>
              <a:rPr lang="pt-BR" b="1" dirty="0">
                <a:solidFill>
                  <a:srgbClr val="C00000"/>
                </a:solidFill>
              </a:rPr>
              <a:t>de Suprimento de Fundos</a:t>
            </a:r>
          </a:p>
        </p:txBody>
      </p:sp>
      <p:cxnSp>
        <p:nvCxnSpPr>
          <p:cNvPr id="18" name="Straight Connector 10"/>
          <p:cNvCxnSpPr/>
          <p:nvPr/>
        </p:nvCxnSpPr>
        <p:spPr>
          <a:xfrm>
            <a:off x="4572000" y="980728"/>
            <a:ext cx="0" cy="51125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467544" y="935103"/>
            <a:ext cx="3548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Assim que o documento for gerado será aberto uma nova janela para visualização.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3694335" y="1859735"/>
            <a:ext cx="5437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700" b="1" dirty="0" smtClean="0">
                <a:solidFill>
                  <a:srgbClr val="C00000"/>
                </a:solidFill>
              </a:rPr>
              <a:t>Clicar em fechar</a:t>
            </a:r>
            <a:endParaRPr lang="pt-BR" sz="700" b="1" dirty="0">
              <a:solidFill>
                <a:srgbClr val="C00000"/>
              </a:solidFill>
            </a:endParaRPr>
          </a:p>
        </p:txBody>
      </p:sp>
      <p:sp>
        <p:nvSpPr>
          <p:cNvPr id="8" name="Seta para baixo 7"/>
          <p:cNvSpPr/>
          <p:nvPr/>
        </p:nvSpPr>
        <p:spPr>
          <a:xfrm rot="3725522">
            <a:off x="3491936" y="1949161"/>
            <a:ext cx="113395" cy="34313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20387" y="4676900"/>
            <a:ext cx="3590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/>
              <a:t>Atenção: Os documentos: </a:t>
            </a:r>
            <a:r>
              <a:rPr lang="pt-BR" sz="1400" b="1" dirty="0" smtClean="0">
                <a:solidFill>
                  <a:srgbClr val="C00000"/>
                </a:solidFill>
              </a:rPr>
              <a:t>“PORTARIA CFO-SF” </a:t>
            </a:r>
            <a:r>
              <a:rPr lang="pt-BR" sz="1400" b="1" dirty="0" smtClean="0"/>
              <a:t>e </a:t>
            </a:r>
            <a:r>
              <a:rPr lang="pt-BR" sz="1400" b="1" dirty="0" smtClean="0">
                <a:solidFill>
                  <a:srgbClr val="C00000"/>
                </a:solidFill>
              </a:rPr>
              <a:t>  “NOTA DE EMPENHO” </a:t>
            </a:r>
            <a:r>
              <a:rPr lang="pt-BR" sz="1400" b="1" dirty="0" smtClean="0"/>
              <a:t>devem ser tramitadas para Superintendência providenciar as devidas assinaturas </a:t>
            </a:r>
            <a:endParaRPr lang="pt-BR" sz="1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64" y="2234291"/>
            <a:ext cx="26003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032935" cy="220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4674731" y="764704"/>
            <a:ext cx="4333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Para localizar o documento e assinar clique em “DADOS PRINCIPAIS” / “VINCULOS”</a:t>
            </a:r>
          </a:p>
        </p:txBody>
      </p:sp>
      <p:sp>
        <p:nvSpPr>
          <p:cNvPr id="14" name="Seta para baixo 13"/>
          <p:cNvSpPr/>
          <p:nvPr/>
        </p:nvSpPr>
        <p:spPr>
          <a:xfrm rot="8707037" flipV="1">
            <a:off x="5066499" y="1975240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55" y="4247510"/>
            <a:ext cx="4067135" cy="218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eta para baixo 15"/>
          <p:cNvSpPr/>
          <p:nvPr/>
        </p:nvSpPr>
        <p:spPr>
          <a:xfrm rot="3153822" flipV="1">
            <a:off x="5505988" y="4995967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2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" y="4325334"/>
            <a:ext cx="4416816" cy="101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17332"/>
            <a:ext cx="1148252" cy="3960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Processo </a:t>
            </a:r>
            <a:r>
              <a:rPr lang="pt-BR" b="1" dirty="0">
                <a:solidFill>
                  <a:srgbClr val="C00000"/>
                </a:solidFill>
              </a:rPr>
              <a:t>de Suprimento de Fundos</a:t>
            </a:r>
          </a:p>
        </p:txBody>
      </p:sp>
      <p:cxnSp>
        <p:nvCxnSpPr>
          <p:cNvPr id="18" name="Straight Connector 10"/>
          <p:cNvCxnSpPr/>
          <p:nvPr/>
        </p:nvCxnSpPr>
        <p:spPr>
          <a:xfrm>
            <a:off x="4572000" y="980728"/>
            <a:ext cx="0" cy="51125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173439" y="772237"/>
            <a:ext cx="4333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Clique em:</a:t>
            </a:r>
          </a:p>
          <a:p>
            <a:r>
              <a:rPr lang="pt-BR" dirty="0" smtClean="0"/>
              <a:t>“PADRÃO PROCESSO” / “VISUALIZAR”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66265"/>
            <a:ext cx="4335488" cy="234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ta para baixo 7"/>
          <p:cNvSpPr/>
          <p:nvPr/>
        </p:nvSpPr>
        <p:spPr>
          <a:xfrm rot="3120437" flipV="1">
            <a:off x="565201" y="2930440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 rot="2926415" flipV="1">
            <a:off x="3842128" y="4403518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 rot="2927403" flipV="1">
            <a:off x="3872811" y="4934592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471061" y="4325335"/>
            <a:ext cx="572547" cy="1775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371297" y="4855918"/>
            <a:ext cx="572547" cy="1775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644008" y="764704"/>
            <a:ext cx="43339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Ao clicar no documento que gostaria de visualizar irá abrir uma tela com o arquivo para assinatura. Clique em “ASSINAR PDF”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779973" y="3789040"/>
            <a:ext cx="4112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Para verificar/conferir se o documento foi assinado clique em “DOWNLOAD”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73" y="1772816"/>
            <a:ext cx="4112507" cy="134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72" y="3192086"/>
            <a:ext cx="4112508" cy="41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eta para baixo 18"/>
          <p:cNvSpPr/>
          <p:nvPr/>
        </p:nvSpPr>
        <p:spPr>
          <a:xfrm rot="3910822" flipV="1">
            <a:off x="7965335" y="3433798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8316989" y="2852937"/>
            <a:ext cx="287460" cy="756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067" y="4325335"/>
            <a:ext cx="4112507" cy="134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066" y="5744605"/>
            <a:ext cx="4112508" cy="41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Elipse 22"/>
          <p:cNvSpPr/>
          <p:nvPr/>
        </p:nvSpPr>
        <p:spPr>
          <a:xfrm>
            <a:off x="8560317" y="5405456"/>
            <a:ext cx="287460" cy="756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baixo 23"/>
          <p:cNvSpPr/>
          <p:nvPr/>
        </p:nvSpPr>
        <p:spPr>
          <a:xfrm rot="3910822" flipV="1">
            <a:off x="8095777" y="5856103"/>
            <a:ext cx="228296" cy="82937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2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296" y="2745968"/>
            <a:ext cx="4205613" cy="186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17332"/>
            <a:ext cx="1148252" cy="3960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Processo </a:t>
            </a:r>
            <a:r>
              <a:rPr lang="pt-BR" b="1" dirty="0">
                <a:solidFill>
                  <a:srgbClr val="C00000"/>
                </a:solidFill>
              </a:rPr>
              <a:t>de Suprimento de Fundos</a:t>
            </a:r>
          </a:p>
        </p:txBody>
      </p:sp>
      <p:cxnSp>
        <p:nvCxnSpPr>
          <p:cNvPr id="18" name="Straight Connector 10"/>
          <p:cNvCxnSpPr/>
          <p:nvPr/>
        </p:nvCxnSpPr>
        <p:spPr>
          <a:xfrm>
            <a:off x="4572000" y="980728"/>
            <a:ext cx="0" cy="51125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173439" y="836712"/>
            <a:ext cx="433398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Após assinatura nos documentos os mesmos devem ser tramitados para “GERÊNCIA FINANCEIRA”</a:t>
            </a:r>
          </a:p>
          <a:p>
            <a:pPr algn="just"/>
            <a:r>
              <a:rPr lang="pt-BR" dirty="0"/>
              <a:t>Clique </a:t>
            </a:r>
            <a:r>
              <a:rPr lang="pt-BR" dirty="0" smtClean="0"/>
              <a:t>em</a:t>
            </a:r>
            <a:r>
              <a:rPr lang="pt-BR" dirty="0"/>
              <a:t> </a:t>
            </a:r>
            <a:r>
              <a:rPr lang="pt-BR" dirty="0" smtClean="0"/>
              <a:t>“TRAMITAÇÃO INTERNA” e em seguida “ADICIONAR”</a:t>
            </a:r>
            <a:endParaRPr lang="pt-BR" dirty="0"/>
          </a:p>
          <a:p>
            <a:pPr algn="just"/>
            <a:endParaRPr lang="pt-BR" sz="12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16" y="2794018"/>
            <a:ext cx="4368408" cy="236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Seta para baixo 26"/>
          <p:cNvSpPr/>
          <p:nvPr/>
        </p:nvSpPr>
        <p:spPr>
          <a:xfrm rot="1428834">
            <a:off x="1102530" y="3279543"/>
            <a:ext cx="215194" cy="37856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baixo 27"/>
          <p:cNvSpPr/>
          <p:nvPr/>
        </p:nvSpPr>
        <p:spPr>
          <a:xfrm rot="1651559" flipV="1">
            <a:off x="1270841" y="3948185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4684212" y="836712"/>
            <a:ext cx="42491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Insira as informações para quem deseja tramitar, como:</a:t>
            </a:r>
          </a:p>
          <a:p>
            <a:pPr algn="just"/>
            <a:endParaRPr lang="pt-BR" sz="1200" dirty="0" smtClean="0"/>
          </a:p>
          <a:p>
            <a:pPr algn="just"/>
            <a:r>
              <a:rPr lang="pt-BR" sz="1200" b="1" dirty="0" smtClean="0"/>
              <a:t>Unidade destino: </a:t>
            </a:r>
            <a:r>
              <a:rPr lang="pt-BR" sz="1200" dirty="0" smtClean="0"/>
              <a:t>GERÊNCIA FINANCEIRA</a:t>
            </a:r>
          </a:p>
          <a:p>
            <a:pPr algn="just"/>
            <a:r>
              <a:rPr lang="pt-BR" sz="1200" b="1" dirty="0" smtClean="0"/>
              <a:t>Usuário Destino: </a:t>
            </a:r>
            <a:r>
              <a:rPr lang="pt-BR" sz="1200" dirty="0" smtClean="0"/>
              <a:t>Já irá trazer o nome do gestor da área ou alterar para o colaborador responsável pela atividade</a:t>
            </a:r>
          </a:p>
          <a:p>
            <a:pPr algn="just"/>
            <a:r>
              <a:rPr lang="pt-BR" sz="1200" b="1" dirty="0" smtClean="0"/>
              <a:t>Andamentos: </a:t>
            </a:r>
            <a:r>
              <a:rPr lang="pt-BR" sz="1200" dirty="0" smtClean="0"/>
              <a:t>Importante informar o motivo do envio do documento</a:t>
            </a:r>
          </a:p>
          <a:p>
            <a:pPr algn="just"/>
            <a:endParaRPr lang="pt-BR" sz="1200" dirty="0"/>
          </a:p>
        </p:txBody>
      </p:sp>
      <p:sp>
        <p:nvSpPr>
          <p:cNvPr id="30" name="Retângulo 29"/>
          <p:cNvSpPr/>
          <p:nvPr/>
        </p:nvSpPr>
        <p:spPr>
          <a:xfrm>
            <a:off x="7374922" y="4407495"/>
            <a:ext cx="1046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 smtClean="0">
                <a:solidFill>
                  <a:srgbClr val="C00000"/>
                </a:solidFill>
              </a:rPr>
              <a:t>Importante selecionar “SIM” para ser notificado</a:t>
            </a:r>
            <a:endParaRPr lang="pt-BR" sz="800" b="1" dirty="0">
              <a:solidFill>
                <a:srgbClr val="C00000"/>
              </a:solidFill>
            </a:endParaRPr>
          </a:p>
        </p:txBody>
      </p:sp>
      <p:sp>
        <p:nvSpPr>
          <p:cNvPr id="31" name="Seta para baixo 30"/>
          <p:cNvSpPr/>
          <p:nvPr/>
        </p:nvSpPr>
        <p:spPr>
          <a:xfrm rot="1332894" flipV="1">
            <a:off x="8057532" y="3694798"/>
            <a:ext cx="228296" cy="66388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/>
          <p:cNvSpPr/>
          <p:nvPr/>
        </p:nvSpPr>
        <p:spPr>
          <a:xfrm>
            <a:off x="5076056" y="3035533"/>
            <a:ext cx="416575" cy="1847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/>
          <p:cNvSpPr/>
          <p:nvPr/>
        </p:nvSpPr>
        <p:spPr>
          <a:xfrm>
            <a:off x="5076056" y="3220291"/>
            <a:ext cx="416575" cy="1526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/>
          <p:cNvSpPr/>
          <p:nvPr/>
        </p:nvSpPr>
        <p:spPr>
          <a:xfrm>
            <a:off x="5096917" y="3685436"/>
            <a:ext cx="416575" cy="1526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5175585" y="5142156"/>
            <a:ext cx="35903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/>
              <a:t>NOTA: Nenhum processo deverá ser tramitado no sistema sem o preenchimento do campo </a:t>
            </a:r>
            <a:r>
              <a:rPr lang="pt-BR" sz="1400" b="1" dirty="0" smtClean="0">
                <a:solidFill>
                  <a:srgbClr val="C00000"/>
                </a:solidFill>
              </a:rPr>
              <a:t>“ANDAMENTOS”</a:t>
            </a:r>
            <a:endParaRPr lang="pt-BR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7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17332"/>
            <a:ext cx="1148252" cy="3960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Processo </a:t>
            </a:r>
            <a:r>
              <a:rPr lang="pt-BR" b="1" dirty="0">
                <a:solidFill>
                  <a:srgbClr val="C00000"/>
                </a:solidFill>
              </a:rPr>
              <a:t>de Suprimento de Fundos</a:t>
            </a:r>
          </a:p>
        </p:txBody>
      </p:sp>
      <p:cxnSp>
        <p:nvCxnSpPr>
          <p:cNvPr id="18" name="Straight Connector 10"/>
          <p:cNvCxnSpPr/>
          <p:nvPr/>
        </p:nvCxnSpPr>
        <p:spPr>
          <a:xfrm>
            <a:off x="4572000" y="980728"/>
            <a:ext cx="0" cy="51125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4684212" y="764704"/>
            <a:ext cx="42491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Insira as informações para quem deseja tramitar, como:</a:t>
            </a:r>
          </a:p>
          <a:p>
            <a:pPr algn="just"/>
            <a:endParaRPr lang="pt-BR" sz="1200" dirty="0" smtClean="0"/>
          </a:p>
          <a:p>
            <a:pPr algn="just"/>
            <a:r>
              <a:rPr lang="pt-BR" sz="1200" b="1" dirty="0" smtClean="0"/>
              <a:t>Unidade destino: </a:t>
            </a:r>
            <a:r>
              <a:rPr lang="pt-BR" sz="1200" dirty="0" smtClean="0"/>
              <a:t>APOIO OPERACIONAL</a:t>
            </a:r>
          </a:p>
          <a:p>
            <a:pPr algn="just"/>
            <a:r>
              <a:rPr lang="pt-BR" sz="1200" b="1" dirty="0" smtClean="0"/>
              <a:t>Usuário Destino: </a:t>
            </a:r>
            <a:r>
              <a:rPr lang="pt-BR" sz="1200" dirty="0" smtClean="0"/>
              <a:t>O nome do solicitante (Suprido)</a:t>
            </a:r>
          </a:p>
          <a:p>
            <a:pPr algn="just"/>
            <a:r>
              <a:rPr lang="pt-BR" sz="1200" b="1" dirty="0" smtClean="0"/>
              <a:t>Andamentos: </a:t>
            </a:r>
            <a:r>
              <a:rPr lang="pt-BR" sz="1200" dirty="0" smtClean="0"/>
              <a:t>Importante informar o motivo do envio do documento</a:t>
            </a:r>
          </a:p>
          <a:p>
            <a:pPr algn="just"/>
            <a:endParaRPr lang="pt-BR" sz="1200" dirty="0"/>
          </a:p>
        </p:txBody>
      </p:sp>
      <p:sp>
        <p:nvSpPr>
          <p:cNvPr id="17" name="Retângulo 16"/>
          <p:cNvSpPr/>
          <p:nvPr/>
        </p:nvSpPr>
        <p:spPr>
          <a:xfrm>
            <a:off x="140818" y="764704"/>
            <a:ext cx="433398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Assim que a “GERÊNCIA FINANCEIRA” receber o </a:t>
            </a:r>
            <a:r>
              <a:rPr lang="pt-BR" dirty="0"/>
              <a:t>processo </a:t>
            </a:r>
            <a:r>
              <a:rPr lang="pt-BR" dirty="0" smtClean="0"/>
              <a:t>e conferir TODAS as documentações deve providenciar o “AGENDAMENTO BANCÁRIO”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Anexa o comprovante do agendamento ao processo</a:t>
            </a:r>
          </a:p>
          <a:p>
            <a:pPr algn="just"/>
            <a:endParaRPr lang="pt-BR" dirty="0"/>
          </a:p>
          <a:p>
            <a:r>
              <a:rPr lang="pt-BR" dirty="0"/>
              <a:t>Para executar essa ação clique em:</a:t>
            </a:r>
          </a:p>
          <a:p>
            <a:r>
              <a:rPr lang="pt-BR" dirty="0" smtClean="0"/>
              <a:t>“DADOS PRINCIPAIS”</a:t>
            </a:r>
          </a:p>
          <a:p>
            <a:r>
              <a:rPr lang="pt-BR" dirty="0" smtClean="0"/>
              <a:t>“ARQUIVOS DIGITAIS” </a:t>
            </a:r>
          </a:p>
          <a:p>
            <a:r>
              <a:rPr lang="pt-BR" dirty="0" smtClean="0"/>
              <a:t>“ADICIONAR”</a:t>
            </a:r>
            <a:endParaRPr lang="pt-BR" dirty="0"/>
          </a:p>
          <a:p>
            <a:pPr algn="just"/>
            <a:endParaRPr lang="pt-BR" dirty="0"/>
          </a:p>
          <a:p>
            <a:pPr algn="just"/>
            <a:endParaRPr lang="pt-BR" sz="1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51" y="4552712"/>
            <a:ext cx="4325252" cy="101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9" y="5619411"/>
            <a:ext cx="4334388" cy="25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Seta para baixo 19"/>
          <p:cNvSpPr/>
          <p:nvPr/>
        </p:nvSpPr>
        <p:spPr>
          <a:xfrm rot="13226244" flipV="1">
            <a:off x="544024" y="4562020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baixo 20"/>
          <p:cNvSpPr/>
          <p:nvPr/>
        </p:nvSpPr>
        <p:spPr>
          <a:xfrm rot="13226244" flipV="1">
            <a:off x="1069298" y="4655735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baixo 21"/>
          <p:cNvSpPr/>
          <p:nvPr/>
        </p:nvSpPr>
        <p:spPr>
          <a:xfrm rot="13226244" flipV="1">
            <a:off x="1299837" y="4849559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183500" y="5543425"/>
            <a:ext cx="1224136" cy="36871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12002" y="61653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Em seguida tramita o processo ao solicitante</a:t>
            </a:r>
            <a:endParaRPr lang="pt-BR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566" y="2355425"/>
            <a:ext cx="4368408" cy="236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Seta para baixo 37"/>
          <p:cNvSpPr/>
          <p:nvPr/>
        </p:nvSpPr>
        <p:spPr>
          <a:xfrm rot="1428834">
            <a:off x="5707984" y="2840950"/>
            <a:ext cx="215194" cy="37856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Seta para baixo 38"/>
          <p:cNvSpPr/>
          <p:nvPr/>
        </p:nvSpPr>
        <p:spPr>
          <a:xfrm rot="1651559" flipV="1">
            <a:off x="5876295" y="3509592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14099"/>
            <a:ext cx="3259374" cy="17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tângulo 40"/>
          <p:cNvSpPr/>
          <p:nvPr/>
        </p:nvSpPr>
        <p:spPr>
          <a:xfrm>
            <a:off x="7308304" y="5120530"/>
            <a:ext cx="818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 smtClean="0">
                <a:solidFill>
                  <a:srgbClr val="C00000"/>
                </a:solidFill>
              </a:rPr>
              <a:t>Importante selecionar “SIM” para ser notificado</a:t>
            </a:r>
            <a:endParaRPr lang="pt-BR" sz="800" b="1" dirty="0">
              <a:solidFill>
                <a:srgbClr val="C00000"/>
              </a:solidFill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5021812" y="5852804"/>
            <a:ext cx="28101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/>
              <a:t>NOTA: Nenhum processo deverá ser tramitado no sistema sem o preenchimento do campo </a:t>
            </a:r>
            <a:r>
              <a:rPr lang="pt-BR" sz="1400" b="1" dirty="0" smtClean="0">
                <a:solidFill>
                  <a:srgbClr val="C00000"/>
                </a:solidFill>
              </a:rPr>
              <a:t>“ANDAMENTOS”</a:t>
            </a:r>
            <a:endParaRPr lang="pt-BR" sz="1400" b="1" dirty="0">
              <a:solidFill>
                <a:srgbClr val="C00000"/>
              </a:solidFill>
            </a:endParaRPr>
          </a:p>
        </p:txBody>
      </p:sp>
      <p:sp>
        <p:nvSpPr>
          <p:cNvPr id="43" name="Elipse 42"/>
          <p:cNvSpPr/>
          <p:nvPr/>
        </p:nvSpPr>
        <p:spPr>
          <a:xfrm>
            <a:off x="5990444" y="4635669"/>
            <a:ext cx="306034" cy="936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Elipse 43"/>
          <p:cNvSpPr/>
          <p:nvPr/>
        </p:nvSpPr>
        <p:spPr>
          <a:xfrm>
            <a:off x="5990444" y="4729304"/>
            <a:ext cx="306034" cy="936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Elipse 44"/>
          <p:cNvSpPr/>
          <p:nvPr/>
        </p:nvSpPr>
        <p:spPr>
          <a:xfrm>
            <a:off x="6005735" y="4993463"/>
            <a:ext cx="306034" cy="936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Seta para baixo 45"/>
          <p:cNvSpPr/>
          <p:nvPr/>
        </p:nvSpPr>
        <p:spPr>
          <a:xfrm rot="1651559" flipV="1">
            <a:off x="7809071" y="4983730"/>
            <a:ext cx="45719" cy="20673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92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5" b="52246"/>
          <a:stretch/>
        </p:blipFill>
        <p:spPr bwMode="auto">
          <a:xfrm>
            <a:off x="4740398" y="4379186"/>
            <a:ext cx="4209499" cy="99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17332"/>
            <a:ext cx="1148252" cy="3960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Processo </a:t>
            </a:r>
            <a:r>
              <a:rPr lang="pt-BR" b="1" dirty="0">
                <a:solidFill>
                  <a:srgbClr val="C00000"/>
                </a:solidFill>
              </a:rPr>
              <a:t>de Suprimento de Fundos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73440" y="1003950"/>
            <a:ext cx="42545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As</a:t>
            </a:r>
            <a:r>
              <a:rPr lang="pt-BR" b="1" dirty="0" smtClean="0"/>
              <a:t> Solicitações </a:t>
            </a:r>
            <a:r>
              <a:rPr lang="pt-BR" b="1" dirty="0"/>
              <a:t>de Compras via Suprimento de Fundos </a:t>
            </a:r>
            <a:r>
              <a:rPr lang="pt-BR" dirty="0"/>
              <a:t>somente devem ser </a:t>
            </a:r>
            <a:r>
              <a:rPr lang="pt-BR" dirty="0" smtClean="0"/>
              <a:t>recebidas </a:t>
            </a:r>
            <a:r>
              <a:rPr lang="pt-BR" dirty="0"/>
              <a:t>por meio do </a:t>
            </a:r>
            <a:r>
              <a:rPr lang="pt-BR" b="1" dirty="0"/>
              <a:t>Sistema </a:t>
            </a:r>
            <a:r>
              <a:rPr lang="pt-BR" b="1" dirty="0" smtClean="0"/>
              <a:t>SISDOC</a:t>
            </a:r>
          </a:p>
          <a:p>
            <a:pPr algn="just"/>
            <a:endParaRPr lang="pt-BR" b="1" dirty="0"/>
          </a:p>
          <a:p>
            <a:pPr algn="just"/>
            <a:r>
              <a:rPr lang="pt-BR" dirty="0"/>
              <a:t>Após </a:t>
            </a:r>
            <a:r>
              <a:rPr lang="pt-BR" dirty="0" smtClean="0"/>
              <a:t>receber a solicitação o colaborador da área de Apoio Operacional deve conferir o preenchimento do formulário e as assinaturas (solicitante, gestor do colaborador solicitante e superintendente)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De acordo com os dados inseridos no formulário o </a:t>
            </a:r>
            <a:r>
              <a:rPr lang="pt-BR" dirty="0"/>
              <a:t>colaborador da área de Apoio Operacional </a:t>
            </a:r>
            <a:r>
              <a:rPr lang="pt-BR" dirty="0" smtClean="0"/>
              <a:t>insere os dados na Planilha de Controle. Em seguida vincula a solicitação ao processo.</a:t>
            </a:r>
          </a:p>
          <a:p>
            <a:pPr algn="just"/>
            <a:endParaRPr lang="pt-BR" dirty="0"/>
          </a:p>
          <a:p>
            <a:pPr algn="just"/>
            <a:endParaRPr lang="pt-BR" b="1" dirty="0" smtClean="0">
              <a:solidFill>
                <a:srgbClr val="FF0000"/>
              </a:solidFill>
            </a:endParaRPr>
          </a:p>
        </p:txBody>
      </p:sp>
      <p:cxnSp>
        <p:nvCxnSpPr>
          <p:cNvPr id="18" name="Straight Connector 10"/>
          <p:cNvCxnSpPr/>
          <p:nvPr/>
        </p:nvCxnSpPr>
        <p:spPr>
          <a:xfrm>
            <a:off x="4572000" y="980728"/>
            <a:ext cx="0" cy="51125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4644008" y="941819"/>
            <a:ext cx="4333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Localiza o processo referente o suprimento do período</a:t>
            </a:r>
            <a:endParaRPr lang="pt-BR" dirty="0"/>
          </a:p>
          <a:p>
            <a:pPr algn="just"/>
            <a:endParaRPr lang="pt-BR" sz="1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3" b="4155"/>
          <a:stretch/>
        </p:blipFill>
        <p:spPr bwMode="auto">
          <a:xfrm>
            <a:off x="4763005" y="1772816"/>
            <a:ext cx="4186892" cy="225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lipse 13"/>
          <p:cNvSpPr/>
          <p:nvPr/>
        </p:nvSpPr>
        <p:spPr>
          <a:xfrm>
            <a:off x="4764547" y="2564904"/>
            <a:ext cx="416575" cy="21602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5523577" y="4767399"/>
            <a:ext cx="416575" cy="1526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5726147" y="5646628"/>
            <a:ext cx="818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 smtClean="0">
                <a:solidFill>
                  <a:srgbClr val="C00000"/>
                </a:solidFill>
              </a:rPr>
              <a:t>Para localizar digite o nº do processo </a:t>
            </a:r>
            <a:endParaRPr lang="pt-BR" sz="800" b="1" dirty="0">
              <a:solidFill>
                <a:srgbClr val="C00000"/>
              </a:solidFill>
            </a:endParaRPr>
          </a:p>
        </p:txBody>
      </p:sp>
      <p:sp>
        <p:nvSpPr>
          <p:cNvPr id="22" name="Seta para baixo 21"/>
          <p:cNvSpPr/>
          <p:nvPr/>
        </p:nvSpPr>
        <p:spPr>
          <a:xfrm rot="20114440" flipH="1" flipV="1">
            <a:off x="5883809" y="4950728"/>
            <a:ext cx="72675" cy="65043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baixo 22"/>
          <p:cNvSpPr/>
          <p:nvPr/>
        </p:nvSpPr>
        <p:spPr>
          <a:xfrm rot="3217708">
            <a:off x="5557972" y="1740682"/>
            <a:ext cx="159642" cy="47376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7164288" y="4765338"/>
            <a:ext cx="416575" cy="1526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8388424" y="5123254"/>
            <a:ext cx="350365" cy="1526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7827946" y="5771651"/>
            <a:ext cx="818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 smtClean="0">
                <a:solidFill>
                  <a:srgbClr val="C00000"/>
                </a:solidFill>
              </a:rPr>
              <a:t>Para abrir o processo clique em EDITAR</a:t>
            </a:r>
            <a:endParaRPr lang="pt-BR" sz="800" b="1" dirty="0">
              <a:solidFill>
                <a:srgbClr val="C00000"/>
              </a:solidFill>
            </a:endParaRPr>
          </a:p>
        </p:txBody>
      </p:sp>
      <p:sp>
        <p:nvSpPr>
          <p:cNvPr id="27" name="Seta para baixo 26"/>
          <p:cNvSpPr/>
          <p:nvPr/>
        </p:nvSpPr>
        <p:spPr>
          <a:xfrm rot="1651559" flipV="1">
            <a:off x="8316244" y="5281926"/>
            <a:ext cx="144362" cy="48374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baixo 27"/>
          <p:cNvSpPr/>
          <p:nvPr/>
        </p:nvSpPr>
        <p:spPr>
          <a:xfrm rot="3273613" flipH="1" flipV="1">
            <a:off x="6687550" y="4673648"/>
            <a:ext cx="160042" cy="121349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505518" y="5586486"/>
            <a:ext cx="3590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/>
              <a:t>NOTA: No decorrer do período aberto do suprimento ao receber as solicitações e comprovantes  </a:t>
            </a:r>
            <a:r>
              <a:rPr lang="pt-BR" sz="1400" b="1" dirty="0" smtClean="0">
                <a:solidFill>
                  <a:srgbClr val="FF0000"/>
                </a:solidFill>
              </a:rPr>
              <a:t>“VINCULA” </a:t>
            </a:r>
            <a:r>
              <a:rPr lang="pt-BR" sz="1400" b="1" dirty="0" smtClean="0"/>
              <a:t>os documentos ao processo</a:t>
            </a:r>
            <a:endParaRPr lang="pt-BR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4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/>
          <p:cNvPicPr/>
          <p:nvPr/>
        </p:nvPicPr>
        <p:blipFill rotWithShape="1">
          <a:blip r:embed="rId2"/>
          <a:srcRect t="9819" b="4963"/>
          <a:stretch/>
        </p:blipFill>
        <p:spPr>
          <a:xfrm>
            <a:off x="4677685" y="4311258"/>
            <a:ext cx="4070779" cy="160575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17332"/>
            <a:ext cx="1148252" cy="3960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Processo </a:t>
            </a:r>
            <a:r>
              <a:rPr lang="pt-BR" b="1" dirty="0">
                <a:solidFill>
                  <a:srgbClr val="C00000"/>
                </a:solidFill>
              </a:rPr>
              <a:t>de Suprimento de Fundos</a:t>
            </a:r>
          </a:p>
        </p:txBody>
      </p:sp>
      <p:cxnSp>
        <p:nvCxnSpPr>
          <p:cNvPr id="18" name="Straight Connector 10"/>
          <p:cNvCxnSpPr/>
          <p:nvPr/>
        </p:nvCxnSpPr>
        <p:spPr>
          <a:xfrm>
            <a:off x="4572000" y="980728"/>
            <a:ext cx="0" cy="51125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107504" y="934732"/>
            <a:ext cx="43339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Para vincular a solicitação ao processo clique </a:t>
            </a:r>
            <a:r>
              <a:rPr lang="pt-BR" dirty="0"/>
              <a:t>em:</a:t>
            </a:r>
          </a:p>
          <a:p>
            <a:pPr algn="just"/>
            <a:r>
              <a:rPr lang="pt-BR" dirty="0"/>
              <a:t>“DADOS PRINCIPAIS”</a:t>
            </a:r>
          </a:p>
          <a:p>
            <a:pPr algn="just"/>
            <a:r>
              <a:rPr lang="pt-BR" dirty="0"/>
              <a:t>“ARQUIVOS DIGITAIS” </a:t>
            </a:r>
          </a:p>
          <a:p>
            <a:pPr algn="just"/>
            <a:r>
              <a:rPr lang="pt-BR" dirty="0"/>
              <a:t>“ADICIONAR”</a:t>
            </a:r>
          </a:p>
          <a:p>
            <a:pPr algn="just"/>
            <a:endParaRPr lang="pt-BR" dirty="0"/>
          </a:p>
          <a:p>
            <a:pPr algn="just"/>
            <a:endParaRPr lang="pt-BR" sz="1200" dirty="0"/>
          </a:p>
        </p:txBody>
      </p:sp>
      <p:pic>
        <p:nvPicPr>
          <p:cNvPr id="15" name="Imagem 14"/>
          <p:cNvPicPr/>
          <p:nvPr/>
        </p:nvPicPr>
        <p:blipFill rotWithShape="1">
          <a:blip r:embed="rId4"/>
          <a:srcRect t="9819" b="3571"/>
          <a:stretch/>
        </p:blipFill>
        <p:spPr>
          <a:xfrm>
            <a:off x="287292" y="2507766"/>
            <a:ext cx="4068684" cy="2058491"/>
          </a:xfrm>
          <a:prstGeom prst="rect">
            <a:avLst/>
          </a:prstGeom>
        </p:spPr>
      </p:pic>
      <p:pic>
        <p:nvPicPr>
          <p:cNvPr id="16" name="Imagem 15"/>
          <p:cNvPicPr/>
          <p:nvPr/>
        </p:nvPicPr>
        <p:blipFill rotWithShape="1">
          <a:blip r:embed="rId5"/>
          <a:srcRect t="8967" b="3572"/>
          <a:stretch/>
        </p:blipFill>
        <p:spPr>
          <a:xfrm>
            <a:off x="287292" y="4653136"/>
            <a:ext cx="4068684" cy="1626443"/>
          </a:xfrm>
          <a:prstGeom prst="rect">
            <a:avLst/>
          </a:prstGeom>
        </p:spPr>
      </p:pic>
      <p:sp>
        <p:nvSpPr>
          <p:cNvPr id="20" name="Seta para baixo 19"/>
          <p:cNvSpPr/>
          <p:nvPr/>
        </p:nvSpPr>
        <p:spPr>
          <a:xfrm rot="13226244" flipV="1">
            <a:off x="1082930" y="2753216"/>
            <a:ext cx="114148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baixo 24"/>
          <p:cNvSpPr/>
          <p:nvPr/>
        </p:nvSpPr>
        <p:spPr>
          <a:xfrm rot="13226244" flipV="1">
            <a:off x="1521324" y="4769440"/>
            <a:ext cx="114148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baixo 25"/>
          <p:cNvSpPr/>
          <p:nvPr/>
        </p:nvSpPr>
        <p:spPr>
          <a:xfrm rot="19181359" flipV="1">
            <a:off x="1253385" y="5483868"/>
            <a:ext cx="158342" cy="64177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/>
          <p:cNvPicPr/>
          <p:nvPr/>
        </p:nvPicPr>
        <p:blipFill rotWithShape="1">
          <a:blip r:embed="rId6"/>
          <a:srcRect t="8683" b="4963"/>
          <a:stretch/>
        </p:blipFill>
        <p:spPr>
          <a:xfrm>
            <a:off x="4664731" y="2223492"/>
            <a:ext cx="4122064" cy="1980220"/>
          </a:xfrm>
          <a:prstGeom prst="rect">
            <a:avLst/>
          </a:prstGeom>
        </p:spPr>
      </p:pic>
      <p:sp>
        <p:nvSpPr>
          <p:cNvPr id="28" name="Retângulo 27"/>
          <p:cNvSpPr/>
          <p:nvPr/>
        </p:nvSpPr>
        <p:spPr>
          <a:xfrm>
            <a:off x="4664455" y="926882"/>
            <a:ext cx="43339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Digite o número do documento para localizar e em seguida clique em “SELECIONAR” e “SALVAR”</a:t>
            </a:r>
            <a:endParaRPr lang="pt-BR" dirty="0"/>
          </a:p>
          <a:p>
            <a:pPr algn="just"/>
            <a:endParaRPr lang="pt-BR" sz="1200" dirty="0"/>
          </a:p>
        </p:txBody>
      </p:sp>
      <p:sp>
        <p:nvSpPr>
          <p:cNvPr id="29" name="Seta para baixo 28"/>
          <p:cNvSpPr/>
          <p:nvPr/>
        </p:nvSpPr>
        <p:spPr>
          <a:xfrm rot="13226244" flipV="1">
            <a:off x="6390307" y="2051300"/>
            <a:ext cx="114148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 para baixo 29"/>
          <p:cNvSpPr/>
          <p:nvPr/>
        </p:nvSpPr>
        <p:spPr>
          <a:xfrm rot="13175153">
            <a:off x="7188915" y="2586221"/>
            <a:ext cx="161930" cy="28171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baixo 30"/>
          <p:cNvSpPr/>
          <p:nvPr/>
        </p:nvSpPr>
        <p:spPr>
          <a:xfrm rot="12080575" flipV="1">
            <a:off x="8463253" y="2748647"/>
            <a:ext cx="134498" cy="45612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/>
          <p:cNvSpPr/>
          <p:nvPr/>
        </p:nvSpPr>
        <p:spPr>
          <a:xfrm>
            <a:off x="8460432" y="5823426"/>
            <a:ext cx="321307" cy="1526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Seta para baixo 33"/>
          <p:cNvSpPr/>
          <p:nvPr/>
        </p:nvSpPr>
        <p:spPr>
          <a:xfrm rot="13175153">
            <a:off x="8309327" y="5936303"/>
            <a:ext cx="161930" cy="28171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48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17332"/>
            <a:ext cx="1148252" cy="3960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Processo </a:t>
            </a:r>
            <a:r>
              <a:rPr lang="pt-BR" b="1" dirty="0">
                <a:solidFill>
                  <a:srgbClr val="C00000"/>
                </a:solidFill>
              </a:rPr>
              <a:t>de Suprimento de Fundos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73440" y="1062028"/>
            <a:ext cx="3980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Clicar </a:t>
            </a:r>
            <a:r>
              <a:rPr lang="pt-BR" dirty="0"/>
              <a:t>em  “</a:t>
            </a:r>
            <a:r>
              <a:rPr lang="pt-BR" dirty="0" smtClean="0"/>
              <a:t>Novo”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4860032" y="1115452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Selecionar “Administrativo”</a:t>
            </a:r>
            <a:endParaRPr lang="pt-BR" dirty="0"/>
          </a:p>
        </p:txBody>
      </p:sp>
      <p:pic>
        <p:nvPicPr>
          <p:cNvPr id="15" name="Imagem 14"/>
          <p:cNvPicPr/>
          <p:nvPr/>
        </p:nvPicPr>
        <p:blipFill rotWithShape="1">
          <a:blip r:embed="rId3"/>
          <a:srcRect t="8990" b="3893"/>
          <a:stretch/>
        </p:blipFill>
        <p:spPr>
          <a:xfrm>
            <a:off x="173440" y="1890562"/>
            <a:ext cx="4298736" cy="2906590"/>
          </a:xfrm>
          <a:prstGeom prst="rect">
            <a:avLst/>
          </a:prstGeom>
        </p:spPr>
      </p:pic>
      <p:sp>
        <p:nvSpPr>
          <p:cNvPr id="16" name="Seta para baixo 15"/>
          <p:cNvSpPr/>
          <p:nvPr/>
        </p:nvSpPr>
        <p:spPr>
          <a:xfrm rot="3253539">
            <a:off x="4149307" y="2136919"/>
            <a:ext cx="182514" cy="42391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/>
          <p:cNvPicPr/>
          <p:nvPr/>
        </p:nvPicPr>
        <p:blipFill rotWithShape="1">
          <a:blip r:embed="rId4"/>
          <a:srcRect t="8958" b="3551"/>
          <a:stretch/>
        </p:blipFill>
        <p:spPr>
          <a:xfrm>
            <a:off x="4788024" y="1891698"/>
            <a:ext cx="4176464" cy="2833446"/>
          </a:xfrm>
          <a:prstGeom prst="rect">
            <a:avLst/>
          </a:prstGeom>
        </p:spPr>
      </p:pic>
      <p:cxnSp>
        <p:nvCxnSpPr>
          <p:cNvPr id="18" name="Straight Connector 10"/>
          <p:cNvCxnSpPr/>
          <p:nvPr/>
        </p:nvCxnSpPr>
        <p:spPr>
          <a:xfrm>
            <a:off x="4572000" y="980728"/>
            <a:ext cx="0" cy="51125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eta para baixo 19"/>
          <p:cNvSpPr/>
          <p:nvPr/>
        </p:nvSpPr>
        <p:spPr>
          <a:xfrm rot="6198746" flipV="1">
            <a:off x="7842228" y="2275854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66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17332"/>
            <a:ext cx="1148252" cy="3960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Processo </a:t>
            </a:r>
            <a:r>
              <a:rPr lang="pt-BR" b="1" dirty="0">
                <a:solidFill>
                  <a:srgbClr val="C00000"/>
                </a:solidFill>
              </a:rPr>
              <a:t>de Suprimento de Fundos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73440" y="836712"/>
            <a:ext cx="425454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Na data final do período do suprimento o colaborador responsável do apoio operacional anexa ao processo:</a:t>
            </a:r>
          </a:p>
          <a:p>
            <a:pPr algn="just"/>
            <a:r>
              <a:rPr lang="pt-BR" dirty="0" smtClean="0"/>
              <a:t>Planilha de Controle de Suprimentos de Fundos</a:t>
            </a:r>
            <a:r>
              <a:rPr lang="pt-BR" dirty="0"/>
              <a:t> </a:t>
            </a:r>
            <a:r>
              <a:rPr lang="pt-BR" dirty="0" smtClean="0"/>
              <a:t>e Extrato  </a:t>
            </a:r>
          </a:p>
          <a:p>
            <a:pPr algn="just"/>
            <a:endParaRPr lang="pt-BR" sz="700" dirty="0"/>
          </a:p>
          <a:p>
            <a:r>
              <a:rPr lang="pt-BR" dirty="0"/>
              <a:t>Para executar essa ação clique em:</a:t>
            </a:r>
          </a:p>
          <a:p>
            <a:r>
              <a:rPr lang="pt-BR" dirty="0"/>
              <a:t>“DADOS PRINCIPAIS”</a:t>
            </a:r>
          </a:p>
          <a:p>
            <a:r>
              <a:rPr lang="pt-BR" dirty="0"/>
              <a:t>“ARQUIVOS DIGITAIS” </a:t>
            </a:r>
          </a:p>
          <a:p>
            <a:r>
              <a:rPr lang="pt-BR" dirty="0"/>
              <a:t>“ADICIONAR</a:t>
            </a:r>
            <a:r>
              <a:rPr lang="pt-BR" dirty="0" smtClean="0"/>
              <a:t>”</a:t>
            </a:r>
            <a:endParaRPr lang="pt-BR" dirty="0"/>
          </a:p>
        </p:txBody>
      </p:sp>
      <p:cxnSp>
        <p:nvCxnSpPr>
          <p:cNvPr id="18" name="Straight Connector 10"/>
          <p:cNvCxnSpPr/>
          <p:nvPr/>
        </p:nvCxnSpPr>
        <p:spPr>
          <a:xfrm>
            <a:off x="4572000" y="980728"/>
            <a:ext cx="0" cy="51125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84" y="3853863"/>
            <a:ext cx="4225300" cy="202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Seta para baixo 19"/>
          <p:cNvSpPr/>
          <p:nvPr/>
        </p:nvSpPr>
        <p:spPr>
          <a:xfrm rot="13226244" flipV="1">
            <a:off x="577775" y="3438308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 para baixo 28"/>
          <p:cNvSpPr/>
          <p:nvPr/>
        </p:nvSpPr>
        <p:spPr>
          <a:xfrm rot="13226244" flipV="1">
            <a:off x="1166369" y="3462143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 para baixo 29"/>
          <p:cNvSpPr/>
          <p:nvPr/>
        </p:nvSpPr>
        <p:spPr>
          <a:xfrm rot="13226244" flipV="1">
            <a:off x="1336113" y="3671389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/>
          <p:nvPr/>
        </p:nvSpPr>
        <p:spPr>
          <a:xfrm>
            <a:off x="196220" y="5513290"/>
            <a:ext cx="1516678" cy="36871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4630503" y="908720"/>
            <a:ext cx="433398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Após adicionar os arquivos o processo deve ser tramitado para “GERÊNCIA FINANCEIRA”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Clique </a:t>
            </a:r>
            <a:r>
              <a:rPr lang="pt-BR" dirty="0" smtClean="0"/>
              <a:t>em</a:t>
            </a:r>
            <a:r>
              <a:rPr lang="pt-BR" dirty="0"/>
              <a:t> </a:t>
            </a:r>
            <a:r>
              <a:rPr lang="pt-BR" dirty="0" smtClean="0"/>
              <a:t>“TRAMITAÇÃO INTERNA” e em seguida “ADICIONAR”</a:t>
            </a:r>
            <a:endParaRPr lang="pt-BR" dirty="0"/>
          </a:p>
          <a:p>
            <a:pPr algn="just"/>
            <a:endParaRPr lang="pt-BR" sz="1200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80" y="2866026"/>
            <a:ext cx="4368408" cy="236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Seta para baixo 43"/>
          <p:cNvSpPr/>
          <p:nvPr/>
        </p:nvSpPr>
        <p:spPr>
          <a:xfrm rot="1428834">
            <a:off x="5559594" y="3351551"/>
            <a:ext cx="215194" cy="37856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Seta para baixo 44"/>
          <p:cNvSpPr/>
          <p:nvPr/>
        </p:nvSpPr>
        <p:spPr>
          <a:xfrm rot="1651559" flipV="1">
            <a:off x="5727905" y="4020193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33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17332"/>
            <a:ext cx="1148252" cy="3960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Processo </a:t>
            </a:r>
            <a:r>
              <a:rPr lang="pt-BR" b="1" dirty="0">
                <a:solidFill>
                  <a:srgbClr val="C00000"/>
                </a:solidFill>
              </a:rPr>
              <a:t>de Suprimento de Fundos</a:t>
            </a:r>
          </a:p>
        </p:txBody>
      </p:sp>
      <p:cxnSp>
        <p:nvCxnSpPr>
          <p:cNvPr id="18" name="Straight Connector 10"/>
          <p:cNvCxnSpPr/>
          <p:nvPr/>
        </p:nvCxnSpPr>
        <p:spPr>
          <a:xfrm>
            <a:off x="4572000" y="980728"/>
            <a:ext cx="0" cy="51125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251520" y="946172"/>
            <a:ext cx="42491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Insira as informações para quem deseja tramitar, como:</a:t>
            </a:r>
          </a:p>
          <a:p>
            <a:pPr algn="just"/>
            <a:endParaRPr lang="pt-BR" sz="1200" dirty="0" smtClean="0"/>
          </a:p>
          <a:p>
            <a:pPr algn="just"/>
            <a:r>
              <a:rPr lang="pt-BR" sz="1200" b="1" dirty="0" smtClean="0"/>
              <a:t>Unidade destino: </a:t>
            </a:r>
            <a:r>
              <a:rPr lang="pt-BR" sz="1200" dirty="0" smtClean="0"/>
              <a:t>GERÊNCIA FINANCEIRA</a:t>
            </a:r>
          </a:p>
          <a:p>
            <a:pPr algn="just"/>
            <a:r>
              <a:rPr lang="pt-BR" sz="1200" b="1" dirty="0" smtClean="0"/>
              <a:t>Usuário Destino: </a:t>
            </a:r>
            <a:r>
              <a:rPr lang="pt-BR" sz="1200" dirty="0" smtClean="0"/>
              <a:t>Já irá trazer o nome do gestor da área ou alterar para o colaborador responsável pela atividade</a:t>
            </a:r>
          </a:p>
          <a:p>
            <a:pPr algn="just"/>
            <a:r>
              <a:rPr lang="pt-BR" sz="1200" b="1" dirty="0" smtClean="0"/>
              <a:t>Andamentos: </a:t>
            </a:r>
            <a:r>
              <a:rPr lang="pt-BR" sz="1200" dirty="0" smtClean="0"/>
              <a:t>Importante informar o motivo do envio do documento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24" y="2855428"/>
            <a:ext cx="4205613" cy="186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2883950" y="4516955"/>
            <a:ext cx="1046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 smtClean="0">
                <a:solidFill>
                  <a:srgbClr val="C00000"/>
                </a:solidFill>
              </a:rPr>
              <a:t>Importante selecionar “SIM” para ser notificado</a:t>
            </a:r>
            <a:endParaRPr lang="pt-BR" sz="800" b="1" dirty="0">
              <a:solidFill>
                <a:srgbClr val="C00000"/>
              </a:solidFill>
            </a:endParaRPr>
          </a:p>
        </p:txBody>
      </p:sp>
      <p:sp>
        <p:nvSpPr>
          <p:cNvPr id="32" name="Seta para baixo 31"/>
          <p:cNvSpPr/>
          <p:nvPr/>
        </p:nvSpPr>
        <p:spPr>
          <a:xfrm rot="1332894" flipV="1">
            <a:off x="3566560" y="3804258"/>
            <a:ext cx="228296" cy="66388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/>
          <p:cNvSpPr/>
          <p:nvPr/>
        </p:nvSpPr>
        <p:spPr>
          <a:xfrm>
            <a:off x="585084" y="3144993"/>
            <a:ext cx="416575" cy="1847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/>
          <p:cNvSpPr/>
          <p:nvPr/>
        </p:nvSpPr>
        <p:spPr>
          <a:xfrm>
            <a:off x="585084" y="3329751"/>
            <a:ext cx="416575" cy="1526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/>
          <p:cNvSpPr/>
          <p:nvPr/>
        </p:nvSpPr>
        <p:spPr>
          <a:xfrm>
            <a:off x="605945" y="3794896"/>
            <a:ext cx="416575" cy="1526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684613" y="5251616"/>
            <a:ext cx="35903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/>
              <a:t>NOTA: Nenhum processo deverá ser tramitado no sistema sem o preenchimento do campo </a:t>
            </a:r>
            <a:r>
              <a:rPr lang="pt-BR" sz="1400" b="1" dirty="0" smtClean="0">
                <a:solidFill>
                  <a:srgbClr val="C00000"/>
                </a:solidFill>
              </a:rPr>
              <a:t>“ANDAMENTOS”</a:t>
            </a:r>
            <a:endParaRPr lang="pt-BR" sz="1400" b="1" dirty="0">
              <a:solidFill>
                <a:srgbClr val="C00000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10" y="3600400"/>
            <a:ext cx="4421826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tângulo 37"/>
          <p:cNvSpPr/>
          <p:nvPr/>
        </p:nvSpPr>
        <p:spPr>
          <a:xfrm>
            <a:off x="4644008" y="764704"/>
            <a:ext cx="43339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Assim que a “GERÊNCIA FINANCEIRA” receber o </a:t>
            </a:r>
            <a:r>
              <a:rPr lang="pt-BR" dirty="0"/>
              <a:t>processo </a:t>
            </a:r>
            <a:r>
              <a:rPr lang="pt-BR" dirty="0" smtClean="0"/>
              <a:t>e conferir as documentações deve elaborar a “PRESTAÇÃO DE CONTAS DO SUPRIMENTO DE FUNDOS”.</a:t>
            </a:r>
          </a:p>
          <a:p>
            <a:pPr algn="just"/>
            <a:endParaRPr lang="pt-BR" dirty="0"/>
          </a:p>
          <a:p>
            <a:r>
              <a:rPr lang="pt-BR" dirty="0"/>
              <a:t>Para executar essa ação clique em:</a:t>
            </a:r>
          </a:p>
          <a:p>
            <a:r>
              <a:rPr lang="pt-BR" dirty="0"/>
              <a:t>“MODELOS”  procurar  o formulário de “PRESTAÇÃO DE CONTAS DO SUPRIMENTO DE </a:t>
            </a:r>
            <a:r>
              <a:rPr lang="pt-BR" dirty="0" smtClean="0"/>
              <a:t>FUNDOS” e clicar</a:t>
            </a:r>
            <a:endParaRPr lang="pt-BR" dirty="0"/>
          </a:p>
          <a:p>
            <a:pPr algn="just"/>
            <a:endParaRPr lang="pt-BR" sz="1200" dirty="0"/>
          </a:p>
        </p:txBody>
      </p:sp>
      <p:sp>
        <p:nvSpPr>
          <p:cNvPr id="39" name="Seta para baixo 38"/>
          <p:cNvSpPr/>
          <p:nvPr/>
        </p:nvSpPr>
        <p:spPr>
          <a:xfrm rot="3253539">
            <a:off x="6866298" y="3722040"/>
            <a:ext cx="182514" cy="42391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Seta para baixo 39"/>
          <p:cNvSpPr/>
          <p:nvPr/>
        </p:nvSpPr>
        <p:spPr>
          <a:xfrm rot="13201161" flipV="1">
            <a:off x="6446289" y="4879109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32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534"/>
            <a:ext cx="4032448" cy="165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17332"/>
            <a:ext cx="1148252" cy="3960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Processo </a:t>
            </a:r>
            <a:r>
              <a:rPr lang="pt-BR" b="1" dirty="0">
                <a:solidFill>
                  <a:srgbClr val="C00000"/>
                </a:solidFill>
              </a:rPr>
              <a:t>de Suprimento de Fundos</a:t>
            </a:r>
          </a:p>
        </p:txBody>
      </p:sp>
      <p:cxnSp>
        <p:nvCxnSpPr>
          <p:cNvPr id="18" name="Straight Connector 10"/>
          <p:cNvCxnSpPr/>
          <p:nvPr/>
        </p:nvCxnSpPr>
        <p:spPr>
          <a:xfrm>
            <a:off x="4572000" y="980728"/>
            <a:ext cx="0" cy="51125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179512" y="878861"/>
            <a:ext cx="4269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Para iniciar o preenchimento do formulário deve clicar em “PRÉ-EDITAR”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72926" y="3573016"/>
            <a:ext cx="43339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Irá abrir o formulário para preenchimento.</a:t>
            </a:r>
          </a:p>
          <a:p>
            <a:pPr algn="just"/>
            <a:r>
              <a:rPr lang="pt-BR" dirty="0" smtClean="0"/>
              <a:t>Inserir as informações necessárias e em seguida clicar em “GERAR DOCUMENTO” </a:t>
            </a:r>
          </a:p>
        </p:txBody>
      </p:sp>
      <p:sp>
        <p:nvSpPr>
          <p:cNvPr id="21" name="Seta para baixo 20"/>
          <p:cNvSpPr/>
          <p:nvPr/>
        </p:nvSpPr>
        <p:spPr>
          <a:xfrm rot="1302030">
            <a:off x="4001723" y="2515124"/>
            <a:ext cx="182514" cy="42391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3721528" y="2957762"/>
            <a:ext cx="416575" cy="1388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94" y="4568354"/>
            <a:ext cx="4110761" cy="196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Seta para baixo 22"/>
          <p:cNvSpPr/>
          <p:nvPr/>
        </p:nvSpPr>
        <p:spPr>
          <a:xfrm rot="1302030">
            <a:off x="3883685" y="5974694"/>
            <a:ext cx="182514" cy="42391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44" y="2037290"/>
            <a:ext cx="2592288" cy="212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tângulo 26"/>
          <p:cNvSpPr/>
          <p:nvPr/>
        </p:nvSpPr>
        <p:spPr>
          <a:xfrm>
            <a:off x="4981598" y="848184"/>
            <a:ext cx="3548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Assim que o documento for gerado será aberto uma nova janela para visualização. 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8221959" y="1772816"/>
            <a:ext cx="5437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700" b="1" dirty="0" smtClean="0">
                <a:solidFill>
                  <a:srgbClr val="C00000"/>
                </a:solidFill>
              </a:rPr>
              <a:t>Clicar em fechar</a:t>
            </a:r>
            <a:endParaRPr lang="pt-BR" sz="700" b="1" dirty="0">
              <a:solidFill>
                <a:srgbClr val="C00000"/>
              </a:solidFill>
            </a:endParaRPr>
          </a:p>
        </p:txBody>
      </p:sp>
      <p:sp>
        <p:nvSpPr>
          <p:cNvPr id="29" name="Seta para baixo 28"/>
          <p:cNvSpPr/>
          <p:nvPr/>
        </p:nvSpPr>
        <p:spPr>
          <a:xfrm rot="3725522">
            <a:off x="8048723" y="1768786"/>
            <a:ext cx="62033" cy="4401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87" y="2458983"/>
            <a:ext cx="1356765" cy="154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20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17332"/>
            <a:ext cx="1148252" cy="3960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Processo </a:t>
            </a:r>
            <a:r>
              <a:rPr lang="pt-BR" b="1" dirty="0">
                <a:solidFill>
                  <a:srgbClr val="C00000"/>
                </a:solidFill>
              </a:rPr>
              <a:t>de Suprimento de Fundos</a:t>
            </a:r>
          </a:p>
        </p:txBody>
      </p:sp>
      <p:cxnSp>
        <p:nvCxnSpPr>
          <p:cNvPr id="18" name="Straight Connector 10"/>
          <p:cNvCxnSpPr/>
          <p:nvPr/>
        </p:nvCxnSpPr>
        <p:spPr>
          <a:xfrm>
            <a:off x="4572000" y="980728"/>
            <a:ext cx="0" cy="51125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05" y="1844824"/>
            <a:ext cx="4032935" cy="220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79512" y="836712"/>
            <a:ext cx="4333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Para localizar o documento e assinar clique em “DADOS PRINCIPAIS” / “VINCULOS”</a:t>
            </a:r>
          </a:p>
        </p:txBody>
      </p:sp>
      <p:sp>
        <p:nvSpPr>
          <p:cNvPr id="8" name="Seta para baixo 7"/>
          <p:cNvSpPr/>
          <p:nvPr/>
        </p:nvSpPr>
        <p:spPr>
          <a:xfrm rot="8707037" flipV="1">
            <a:off x="571280" y="2047248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6" y="4319518"/>
            <a:ext cx="4067135" cy="218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ta para baixo 9"/>
          <p:cNvSpPr/>
          <p:nvPr/>
        </p:nvSpPr>
        <p:spPr>
          <a:xfrm rot="3153822" flipV="1">
            <a:off x="1010769" y="5067975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629396" y="759470"/>
            <a:ext cx="4333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Clique em:</a:t>
            </a:r>
          </a:p>
          <a:p>
            <a:r>
              <a:rPr lang="pt-BR" dirty="0" smtClean="0"/>
              <a:t>“PADRÃO PROCESSO” / “VISUALIZAR”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61" y="1553498"/>
            <a:ext cx="4335488" cy="234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eta para baixo 12"/>
          <p:cNvSpPr/>
          <p:nvPr/>
        </p:nvSpPr>
        <p:spPr>
          <a:xfrm rot="3120437" flipV="1">
            <a:off x="5021158" y="2917673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52" y="4220056"/>
            <a:ext cx="4248472" cy="172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eta para baixo 13"/>
          <p:cNvSpPr/>
          <p:nvPr/>
        </p:nvSpPr>
        <p:spPr>
          <a:xfrm rot="2926415" flipV="1">
            <a:off x="8386064" y="5468035"/>
            <a:ext cx="114148" cy="52580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4716016" y="5580718"/>
            <a:ext cx="1101884" cy="2072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75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17332"/>
            <a:ext cx="1148252" cy="3960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Processo </a:t>
            </a:r>
            <a:r>
              <a:rPr lang="pt-BR" b="1" dirty="0">
                <a:solidFill>
                  <a:srgbClr val="C00000"/>
                </a:solidFill>
              </a:rPr>
              <a:t>de Suprimento de Fundos</a:t>
            </a:r>
          </a:p>
        </p:txBody>
      </p:sp>
      <p:cxnSp>
        <p:nvCxnSpPr>
          <p:cNvPr id="18" name="Straight Connector 10"/>
          <p:cNvCxnSpPr/>
          <p:nvPr/>
        </p:nvCxnSpPr>
        <p:spPr>
          <a:xfrm>
            <a:off x="4572000" y="980728"/>
            <a:ext cx="0" cy="51125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166007" y="921494"/>
            <a:ext cx="43339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Ao clicar no documento que gostaria de visualizar irá abrir uma tela com o arquivo para assinatura. Clique em “ASSINAR PDF”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07" y="2346231"/>
            <a:ext cx="4213239" cy="129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66007" y="3983251"/>
            <a:ext cx="4112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Para verificar/conferir se o documento foi assinado clique em “DOWNLOAD” </a:t>
            </a:r>
          </a:p>
        </p:txBody>
      </p:sp>
      <p:sp>
        <p:nvSpPr>
          <p:cNvPr id="8" name="Seta para baixo 7"/>
          <p:cNvSpPr/>
          <p:nvPr/>
        </p:nvSpPr>
        <p:spPr>
          <a:xfrm rot="3910822" flipV="1">
            <a:off x="3412749" y="3406083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3813475" y="3128274"/>
            <a:ext cx="220905" cy="4828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5" y="4650487"/>
            <a:ext cx="4213239" cy="129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lipse 11"/>
          <p:cNvSpPr/>
          <p:nvPr/>
        </p:nvSpPr>
        <p:spPr>
          <a:xfrm>
            <a:off x="4020602" y="5465511"/>
            <a:ext cx="220905" cy="4828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 rot="3910822" flipV="1">
            <a:off x="3640016" y="5748992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644008" y="857037"/>
            <a:ext cx="43339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Após assinatura o documento deve ser tramitados para “SUPERINTENDÊNCIA”</a:t>
            </a:r>
          </a:p>
          <a:p>
            <a:pPr algn="just"/>
            <a:r>
              <a:rPr lang="pt-BR" dirty="0"/>
              <a:t>Clique </a:t>
            </a:r>
            <a:r>
              <a:rPr lang="pt-BR" dirty="0" smtClean="0"/>
              <a:t>em</a:t>
            </a:r>
            <a:r>
              <a:rPr lang="pt-BR" dirty="0"/>
              <a:t> </a:t>
            </a:r>
            <a:r>
              <a:rPr lang="pt-BR" dirty="0" smtClean="0"/>
              <a:t>“TRAMITAÇÃO INTERNA” e em seguida “ADICIONAR”</a:t>
            </a:r>
            <a:endParaRPr lang="pt-BR" dirty="0"/>
          </a:p>
          <a:p>
            <a:pPr algn="just"/>
            <a:endParaRPr lang="pt-BR" sz="12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88" y="2814343"/>
            <a:ext cx="4368408" cy="236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eta para baixo 15"/>
          <p:cNvSpPr/>
          <p:nvPr/>
        </p:nvSpPr>
        <p:spPr>
          <a:xfrm rot="1428834">
            <a:off x="5631602" y="3299868"/>
            <a:ext cx="215194" cy="37856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baixo 16"/>
          <p:cNvSpPr/>
          <p:nvPr/>
        </p:nvSpPr>
        <p:spPr>
          <a:xfrm rot="1651559" flipV="1">
            <a:off x="5799913" y="3968510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75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17332"/>
            <a:ext cx="1148252" cy="3960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Processo </a:t>
            </a:r>
            <a:r>
              <a:rPr lang="pt-BR" b="1" dirty="0">
                <a:solidFill>
                  <a:srgbClr val="C00000"/>
                </a:solidFill>
              </a:rPr>
              <a:t>de Suprimento de Fundos</a:t>
            </a:r>
          </a:p>
        </p:txBody>
      </p:sp>
      <p:cxnSp>
        <p:nvCxnSpPr>
          <p:cNvPr id="18" name="Straight Connector 10"/>
          <p:cNvCxnSpPr/>
          <p:nvPr/>
        </p:nvCxnSpPr>
        <p:spPr>
          <a:xfrm>
            <a:off x="4572000" y="980728"/>
            <a:ext cx="0" cy="51125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222193" y="828035"/>
            <a:ext cx="42491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Insira as informações para quem deseja tramitar, como:</a:t>
            </a:r>
          </a:p>
          <a:p>
            <a:pPr algn="just"/>
            <a:endParaRPr lang="pt-BR" sz="1200" dirty="0" smtClean="0"/>
          </a:p>
          <a:p>
            <a:pPr algn="just"/>
            <a:r>
              <a:rPr lang="pt-BR" sz="1200" b="1" dirty="0" smtClean="0"/>
              <a:t>Unidade destino: </a:t>
            </a:r>
            <a:r>
              <a:rPr lang="pt-BR" sz="1200" dirty="0" smtClean="0"/>
              <a:t>SUPERINTENDÊNCIA</a:t>
            </a:r>
          </a:p>
          <a:p>
            <a:pPr algn="just"/>
            <a:r>
              <a:rPr lang="pt-BR" sz="1200" b="1" dirty="0" smtClean="0"/>
              <a:t>Usuário Destino: </a:t>
            </a:r>
            <a:r>
              <a:rPr lang="pt-BR" sz="1200" dirty="0" smtClean="0"/>
              <a:t>Já irá trazer o nome do gestor da área </a:t>
            </a:r>
            <a:r>
              <a:rPr lang="pt-BR" sz="1200" b="1" dirty="0" smtClean="0"/>
              <a:t>Andamentos: </a:t>
            </a:r>
            <a:r>
              <a:rPr lang="pt-BR" sz="1200" dirty="0" smtClean="0"/>
              <a:t>Importante informar o motivo do envio do documento</a:t>
            </a:r>
          </a:p>
          <a:p>
            <a:pPr algn="just"/>
            <a:endParaRPr lang="pt-BR" sz="12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8" y="2492896"/>
            <a:ext cx="4112994" cy="182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838418" y="4146390"/>
            <a:ext cx="1098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 smtClean="0">
                <a:solidFill>
                  <a:srgbClr val="C00000"/>
                </a:solidFill>
              </a:rPr>
              <a:t>Importante selecionar “SIM” para ser notificado</a:t>
            </a:r>
            <a:endParaRPr lang="pt-BR" sz="800" b="1" dirty="0">
              <a:solidFill>
                <a:srgbClr val="C00000"/>
              </a:solidFill>
            </a:endParaRPr>
          </a:p>
        </p:txBody>
      </p:sp>
      <p:sp>
        <p:nvSpPr>
          <p:cNvPr id="8" name="Seta para baixo 7"/>
          <p:cNvSpPr/>
          <p:nvPr/>
        </p:nvSpPr>
        <p:spPr>
          <a:xfrm rot="1332894" flipV="1">
            <a:off x="3520604" y="3435853"/>
            <a:ext cx="239728" cy="66388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539552" y="2774428"/>
            <a:ext cx="437436" cy="1847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539552" y="2959186"/>
            <a:ext cx="437436" cy="1526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560413" y="3424331"/>
            <a:ext cx="437436" cy="1526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39080" y="4881051"/>
            <a:ext cx="37701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/>
              <a:t>NOTA: Nenhum processo deverá ser tramitado no sistema sem o preenchimento do campo </a:t>
            </a:r>
            <a:r>
              <a:rPr lang="pt-BR" sz="1400" b="1" dirty="0" smtClean="0">
                <a:solidFill>
                  <a:srgbClr val="C00000"/>
                </a:solidFill>
              </a:rPr>
              <a:t>“ANDAMENTOS”</a:t>
            </a:r>
            <a:endParaRPr lang="pt-BR" sz="1400" b="1" dirty="0">
              <a:solidFill>
                <a:srgbClr val="C0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10" y="4032448"/>
            <a:ext cx="4421826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4644008" y="764704"/>
            <a:ext cx="433398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</a:t>
            </a:r>
            <a:r>
              <a:rPr lang="pt-BR" dirty="0" smtClean="0"/>
              <a:t> “GERÊNCIA FINANCEIRA” deve elaborar a “DEMONSTRATIVO DE SUPRIMENTOS DE FUNDOS” e “APROVAÇÃO DA PRESTAÇÃO DE CONTAS”</a:t>
            </a:r>
          </a:p>
          <a:p>
            <a:pPr algn="just"/>
            <a:endParaRPr lang="pt-BR" dirty="0"/>
          </a:p>
          <a:p>
            <a:r>
              <a:rPr lang="pt-BR" dirty="0"/>
              <a:t>Para executar essa ação clique em:</a:t>
            </a:r>
          </a:p>
          <a:p>
            <a:r>
              <a:rPr lang="pt-BR" dirty="0"/>
              <a:t>“MODELOS”  procurar  </a:t>
            </a:r>
            <a:r>
              <a:rPr lang="pt-BR" dirty="0" smtClean="0"/>
              <a:t>os formulários:</a:t>
            </a:r>
          </a:p>
          <a:p>
            <a:r>
              <a:rPr lang="pt-BR" dirty="0" smtClean="0"/>
              <a:t> - DEMONSTRATIVO </a:t>
            </a:r>
            <a:r>
              <a:rPr lang="pt-BR" dirty="0"/>
              <a:t>DE SUPRIMENTOS DE </a:t>
            </a:r>
            <a:r>
              <a:rPr lang="pt-BR" dirty="0" smtClean="0"/>
              <a:t>FUNDOS</a:t>
            </a:r>
          </a:p>
          <a:p>
            <a:r>
              <a:rPr lang="pt-BR" dirty="0" smtClean="0"/>
              <a:t> - APROVAÇÃO </a:t>
            </a:r>
            <a:r>
              <a:rPr lang="pt-BR" dirty="0"/>
              <a:t>DA PRESTAÇÃO DE </a:t>
            </a:r>
            <a:r>
              <a:rPr lang="pt-BR" dirty="0" smtClean="0"/>
              <a:t>CONTAS</a:t>
            </a:r>
            <a:endParaRPr lang="pt-BR" dirty="0"/>
          </a:p>
          <a:p>
            <a:r>
              <a:rPr lang="pt-BR" dirty="0" smtClean="0"/>
              <a:t>e clicar</a:t>
            </a:r>
            <a:endParaRPr lang="pt-BR" dirty="0"/>
          </a:p>
          <a:p>
            <a:pPr algn="just"/>
            <a:endParaRPr lang="pt-BR" sz="1200" dirty="0"/>
          </a:p>
        </p:txBody>
      </p:sp>
      <p:sp>
        <p:nvSpPr>
          <p:cNvPr id="15" name="Seta para baixo 14"/>
          <p:cNvSpPr/>
          <p:nvPr/>
        </p:nvSpPr>
        <p:spPr>
          <a:xfrm rot="3253539">
            <a:off x="6866298" y="4198148"/>
            <a:ext cx="182514" cy="42391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baixo 15"/>
          <p:cNvSpPr/>
          <p:nvPr/>
        </p:nvSpPr>
        <p:spPr>
          <a:xfrm rot="13201161" flipV="1">
            <a:off x="5557246" y="4979412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baixo 16"/>
          <p:cNvSpPr/>
          <p:nvPr/>
        </p:nvSpPr>
        <p:spPr>
          <a:xfrm rot="13201161" flipV="1">
            <a:off x="5295581" y="4447061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75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17332"/>
            <a:ext cx="1148252" cy="3960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Processo </a:t>
            </a:r>
            <a:r>
              <a:rPr lang="pt-BR" b="1" dirty="0">
                <a:solidFill>
                  <a:srgbClr val="C00000"/>
                </a:solidFill>
              </a:rPr>
              <a:t>de Suprimento de Fundos</a:t>
            </a:r>
          </a:p>
        </p:txBody>
      </p:sp>
      <p:cxnSp>
        <p:nvCxnSpPr>
          <p:cNvPr id="18" name="Straight Connector 10"/>
          <p:cNvCxnSpPr/>
          <p:nvPr/>
        </p:nvCxnSpPr>
        <p:spPr>
          <a:xfrm>
            <a:off x="4572000" y="980728"/>
            <a:ext cx="0" cy="51125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179512" y="878861"/>
            <a:ext cx="4269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Para iniciar o preenchimento do formulário deve clicar em “PRÉ-EDITAR”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72926" y="3573016"/>
            <a:ext cx="43339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Irá abrir o formulário para preenchimento.</a:t>
            </a:r>
          </a:p>
          <a:p>
            <a:pPr algn="just"/>
            <a:r>
              <a:rPr lang="pt-BR" dirty="0" smtClean="0"/>
              <a:t>Inserir as informações necessárias e em seguida clicar em “GERAR DOCUMENTO” </a:t>
            </a:r>
          </a:p>
        </p:txBody>
      </p:sp>
      <p:sp>
        <p:nvSpPr>
          <p:cNvPr id="21" name="Seta para baixo 20"/>
          <p:cNvSpPr/>
          <p:nvPr/>
        </p:nvSpPr>
        <p:spPr>
          <a:xfrm rot="18617348" flipV="1">
            <a:off x="4368663" y="3321122"/>
            <a:ext cx="76496" cy="31792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3856578" y="2636912"/>
            <a:ext cx="416575" cy="1388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baixo 22"/>
          <p:cNvSpPr/>
          <p:nvPr/>
        </p:nvSpPr>
        <p:spPr>
          <a:xfrm rot="3001493">
            <a:off x="2528101" y="5177638"/>
            <a:ext cx="173503" cy="31373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44" y="2037290"/>
            <a:ext cx="2592288" cy="212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tângulo 26"/>
          <p:cNvSpPr/>
          <p:nvPr/>
        </p:nvSpPr>
        <p:spPr>
          <a:xfrm>
            <a:off x="4981598" y="848184"/>
            <a:ext cx="3548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Assim que o documento for gerado será aberto uma nova janela para visualização. 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8221959" y="1772816"/>
            <a:ext cx="5437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700" b="1" dirty="0" smtClean="0">
                <a:solidFill>
                  <a:srgbClr val="C00000"/>
                </a:solidFill>
              </a:rPr>
              <a:t>Clicar em fechar</a:t>
            </a:r>
            <a:endParaRPr lang="pt-BR" sz="700" b="1" dirty="0">
              <a:solidFill>
                <a:srgbClr val="C00000"/>
              </a:solidFill>
            </a:endParaRPr>
          </a:p>
        </p:txBody>
      </p:sp>
      <p:sp>
        <p:nvSpPr>
          <p:cNvPr id="29" name="Seta para baixo 28"/>
          <p:cNvSpPr/>
          <p:nvPr/>
        </p:nvSpPr>
        <p:spPr>
          <a:xfrm rot="3725522">
            <a:off x="8048723" y="1768786"/>
            <a:ext cx="62033" cy="4401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61" y="2384862"/>
            <a:ext cx="4009998" cy="115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5" y="1628800"/>
            <a:ext cx="4126973" cy="119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Elipse 23"/>
          <p:cNvSpPr/>
          <p:nvPr/>
        </p:nvSpPr>
        <p:spPr>
          <a:xfrm>
            <a:off x="3736505" y="2420888"/>
            <a:ext cx="587233" cy="118583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587" y="5625718"/>
            <a:ext cx="2192151" cy="114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5" y="4496346"/>
            <a:ext cx="2249601" cy="106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Elipse 29"/>
          <p:cNvSpPr/>
          <p:nvPr/>
        </p:nvSpPr>
        <p:spPr>
          <a:xfrm flipH="1">
            <a:off x="2131587" y="5423863"/>
            <a:ext cx="314486" cy="1416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/>
          <p:nvPr/>
        </p:nvSpPr>
        <p:spPr>
          <a:xfrm flipH="1">
            <a:off x="4009278" y="6628435"/>
            <a:ext cx="314486" cy="1416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baixo 31"/>
          <p:cNvSpPr/>
          <p:nvPr/>
        </p:nvSpPr>
        <p:spPr>
          <a:xfrm rot="3001493">
            <a:off x="4425135" y="6348993"/>
            <a:ext cx="45719" cy="28596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84491"/>
            <a:ext cx="1416029" cy="159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31" y="4274454"/>
            <a:ext cx="2592288" cy="212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tângulo 33"/>
          <p:cNvSpPr/>
          <p:nvPr/>
        </p:nvSpPr>
        <p:spPr>
          <a:xfrm>
            <a:off x="8230046" y="4009980"/>
            <a:ext cx="5437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700" b="1" dirty="0" smtClean="0">
                <a:solidFill>
                  <a:srgbClr val="C00000"/>
                </a:solidFill>
              </a:rPr>
              <a:t>Clicar em fechar</a:t>
            </a:r>
            <a:endParaRPr lang="pt-BR" sz="700" b="1" dirty="0">
              <a:solidFill>
                <a:srgbClr val="C00000"/>
              </a:solidFill>
            </a:endParaRPr>
          </a:p>
        </p:txBody>
      </p:sp>
      <p:sp>
        <p:nvSpPr>
          <p:cNvPr id="35" name="Seta para baixo 34"/>
          <p:cNvSpPr/>
          <p:nvPr/>
        </p:nvSpPr>
        <p:spPr>
          <a:xfrm rot="3725522">
            <a:off x="8056810" y="4005950"/>
            <a:ext cx="62033" cy="4401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070" y="4660540"/>
            <a:ext cx="1486631" cy="166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98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17332"/>
            <a:ext cx="1148252" cy="3960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Processo </a:t>
            </a:r>
            <a:r>
              <a:rPr lang="pt-BR" b="1" dirty="0">
                <a:solidFill>
                  <a:srgbClr val="C00000"/>
                </a:solidFill>
              </a:rPr>
              <a:t>de Suprimento de Fundos</a:t>
            </a:r>
          </a:p>
        </p:txBody>
      </p:sp>
      <p:cxnSp>
        <p:nvCxnSpPr>
          <p:cNvPr id="18" name="Straight Connector 10"/>
          <p:cNvCxnSpPr/>
          <p:nvPr/>
        </p:nvCxnSpPr>
        <p:spPr>
          <a:xfrm>
            <a:off x="4572000" y="980728"/>
            <a:ext cx="0" cy="51125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05" y="1844824"/>
            <a:ext cx="4032935" cy="220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79512" y="836712"/>
            <a:ext cx="43339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Para localizar o documento e verificar se está correto clique em “DADOS PRINCIPAIS” / “VINCULOS”</a:t>
            </a:r>
          </a:p>
        </p:txBody>
      </p:sp>
      <p:sp>
        <p:nvSpPr>
          <p:cNvPr id="8" name="Seta para baixo 7"/>
          <p:cNvSpPr/>
          <p:nvPr/>
        </p:nvSpPr>
        <p:spPr>
          <a:xfrm rot="8707037" flipV="1">
            <a:off x="571280" y="2047248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6" y="4319518"/>
            <a:ext cx="4067135" cy="218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ta para baixo 9"/>
          <p:cNvSpPr/>
          <p:nvPr/>
        </p:nvSpPr>
        <p:spPr>
          <a:xfrm rot="3153822" flipV="1">
            <a:off x="1010769" y="5067975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629396" y="759470"/>
            <a:ext cx="4333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Clique em:</a:t>
            </a:r>
          </a:p>
          <a:p>
            <a:r>
              <a:rPr lang="pt-BR" dirty="0" smtClean="0"/>
              <a:t>“PADRÃO PROCESSO” / “VISUALIZAR”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61" y="1553498"/>
            <a:ext cx="4335488" cy="234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eta para baixo 12"/>
          <p:cNvSpPr/>
          <p:nvPr/>
        </p:nvSpPr>
        <p:spPr>
          <a:xfrm rot="3120437" flipV="1">
            <a:off x="5021158" y="2917673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52" y="4220056"/>
            <a:ext cx="4248472" cy="172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eta para baixo 13"/>
          <p:cNvSpPr/>
          <p:nvPr/>
        </p:nvSpPr>
        <p:spPr>
          <a:xfrm rot="2926415" flipV="1">
            <a:off x="8315372" y="4932660"/>
            <a:ext cx="114148" cy="52580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4708390" y="5079350"/>
            <a:ext cx="1101884" cy="2072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4651100" y="4581128"/>
            <a:ext cx="1101884" cy="2072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baixo 16"/>
          <p:cNvSpPr/>
          <p:nvPr/>
        </p:nvSpPr>
        <p:spPr>
          <a:xfrm rot="2926415" flipV="1">
            <a:off x="8315372" y="4525518"/>
            <a:ext cx="114148" cy="52580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9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17332"/>
            <a:ext cx="1148252" cy="3960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Processo </a:t>
            </a:r>
            <a:r>
              <a:rPr lang="pt-BR" b="1" dirty="0">
                <a:solidFill>
                  <a:srgbClr val="C00000"/>
                </a:solidFill>
              </a:rPr>
              <a:t>de Suprimento de Fundos</a:t>
            </a:r>
          </a:p>
        </p:txBody>
      </p:sp>
      <p:cxnSp>
        <p:nvCxnSpPr>
          <p:cNvPr id="18" name="Straight Connector 10"/>
          <p:cNvCxnSpPr/>
          <p:nvPr/>
        </p:nvCxnSpPr>
        <p:spPr>
          <a:xfrm>
            <a:off x="4572000" y="980728"/>
            <a:ext cx="0" cy="51125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140818" y="764704"/>
            <a:ext cx="433398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Gerência Financeira anexa os demais documentos para finalizar o processo</a:t>
            </a:r>
          </a:p>
          <a:p>
            <a:pPr algn="just"/>
            <a:endParaRPr lang="pt-BR" dirty="0">
              <a:solidFill>
                <a:srgbClr val="FF0000"/>
              </a:solidFill>
            </a:endParaRPr>
          </a:p>
          <a:p>
            <a:pPr algn="just"/>
            <a:endParaRPr lang="pt-BR" dirty="0"/>
          </a:p>
          <a:p>
            <a:r>
              <a:rPr lang="pt-BR" dirty="0"/>
              <a:t>Para executar essa ação clique em:</a:t>
            </a:r>
          </a:p>
          <a:p>
            <a:r>
              <a:rPr lang="pt-BR" dirty="0" smtClean="0"/>
              <a:t>“DADOS PRINCIPAIS”</a:t>
            </a:r>
          </a:p>
          <a:p>
            <a:r>
              <a:rPr lang="pt-BR" dirty="0" smtClean="0"/>
              <a:t>“ARQUIVOS DIGITAIS” </a:t>
            </a:r>
          </a:p>
          <a:p>
            <a:r>
              <a:rPr lang="pt-BR" dirty="0" smtClean="0"/>
              <a:t>“ADICIONAR”</a:t>
            </a:r>
            <a:endParaRPr lang="pt-BR" dirty="0"/>
          </a:p>
          <a:p>
            <a:pPr algn="just"/>
            <a:endParaRPr lang="pt-BR" dirty="0"/>
          </a:p>
          <a:p>
            <a:pPr algn="just"/>
            <a:endParaRPr lang="pt-BR" sz="1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51" y="3284984"/>
            <a:ext cx="4325252" cy="101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Seta para baixo 19"/>
          <p:cNvSpPr/>
          <p:nvPr/>
        </p:nvSpPr>
        <p:spPr>
          <a:xfrm rot="13226244" flipV="1">
            <a:off x="544024" y="3294292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baixo 20"/>
          <p:cNvSpPr/>
          <p:nvPr/>
        </p:nvSpPr>
        <p:spPr>
          <a:xfrm rot="13226244" flipV="1">
            <a:off x="1069298" y="3388007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baixo 21"/>
          <p:cNvSpPr/>
          <p:nvPr/>
        </p:nvSpPr>
        <p:spPr>
          <a:xfrm rot="13226244" flipV="1">
            <a:off x="1299837" y="3581831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77810" y="5412917"/>
            <a:ext cx="446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/>
              <a:t>Em seguida tramita o processo ao Superintendente</a:t>
            </a:r>
            <a:endParaRPr lang="pt-BR" sz="1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5" y="4258121"/>
            <a:ext cx="4291303" cy="78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Elipse 22"/>
          <p:cNvSpPr/>
          <p:nvPr/>
        </p:nvSpPr>
        <p:spPr>
          <a:xfrm>
            <a:off x="112001" y="4258122"/>
            <a:ext cx="1435663" cy="7182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4715303" y="764704"/>
            <a:ext cx="42491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Insira as informações para quem deseja tramitar, como:</a:t>
            </a:r>
          </a:p>
          <a:p>
            <a:pPr algn="just"/>
            <a:endParaRPr lang="pt-BR" sz="1200" dirty="0" smtClean="0"/>
          </a:p>
          <a:p>
            <a:pPr algn="just"/>
            <a:r>
              <a:rPr lang="pt-BR" sz="1200" b="1" dirty="0" smtClean="0"/>
              <a:t>Unidade destino: </a:t>
            </a:r>
            <a:r>
              <a:rPr lang="pt-BR" sz="1200" dirty="0" smtClean="0"/>
              <a:t>SUPERINTENDÊNCIA</a:t>
            </a:r>
          </a:p>
          <a:p>
            <a:pPr algn="just"/>
            <a:r>
              <a:rPr lang="pt-BR" sz="1200" b="1" dirty="0" smtClean="0"/>
              <a:t>Usuário Destino: </a:t>
            </a:r>
            <a:r>
              <a:rPr lang="pt-BR" sz="1200" dirty="0" smtClean="0"/>
              <a:t>Já irá trazer o nome do gestor da área </a:t>
            </a:r>
            <a:r>
              <a:rPr lang="pt-BR" sz="1200" b="1" dirty="0" smtClean="0"/>
              <a:t>Andamentos: </a:t>
            </a:r>
            <a:r>
              <a:rPr lang="pt-BR" sz="1200" dirty="0" smtClean="0"/>
              <a:t>Importante informar o motivo do envio do documento</a:t>
            </a:r>
          </a:p>
          <a:p>
            <a:pPr algn="just"/>
            <a:endParaRPr lang="pt-BR" sz="12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398" y="2429565"/>
            <a:ext cx="4112994" cy="182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tângulo 26"/>
          <p:cNvSpPr/>
          <p:nvPr/>
        </p:nvSpPr>
        <p:spPr>
          <a:xfrm>
            <a:off x="7331528" y="4083059"/>
            <a:ext cx="1098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 smtClean="0">
                <a:solidFill>
                  <a:srgbClr val="C00000"/>
                </a:solidFill>
              </a:rPr>
              <a:t>Importante selecionar “SIM” para ser notificado</a:t>
            </a:r>
            <a:endParaRPr lang="pt-BR" sz="800" b="1" dirty="0">
              <a:solidFill>
                <a:srgbClr val="C00000"/>
              </a:solidFill>
            </a:endParaRPr>
          </a:p>
        </p:txBody>
      </p:sp>
      <p:sp>
        <p:nvSpPr>
          <p:cNvPr id="28" name="Seta para baixo 27"/>
          <p:cNvSpPr/>
          <p:nvPr/>
        </p:nvSpPr>
        <p:spPr>
          <a:xfrm rot="1332894" flipV="1">
            <a:off x="8013714" y="3372522"/>
            <a:ext cx="239728" cy="66388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/>
          <p:nvPr/>
        </p:nvSpPr>
        <p:spPr>
          <a:xfrm>
            <a:off x="5032662" y="2711097"/>
            <a:ext cx="437436" cy="1847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/>
          <p:nvPr/>
        </p:nvSpPr>
        <p:spPr>
          <a:xfrm>
            <a:off x="5032662" y="2895855"/>
            <a:ext cx="437436" cy="1526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/>
          <p:cNvSpPr/>
          <p:nvPr/>
        </p:nvSpPr>
        <p:spPr>
          <a:xfrm>
            <a:off x="5053523" y="3361000"/>
            <a:ext cx="437436" cy="1526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5122295" y="4649200"/>
            <a:ext cx="37701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/>
              <a:t>NOTA: Nenhum processo deverá ser tramitado no sistema sem o preenchimento do campo </a:t>
            </a:r>
            <a:r>
              <a:rPr lang="pt-BR" sz="1400" b="1" dirty="0" smtClean="0">
                <a:solidFill>
                  <a:srgbClr val="C00000"/>
                </a:solidFill>
              </a:rPr>
              <a:t>“ANDAMENTOS”</a:t>
            </a:r>
          </a:p>
          <a:p>
            <a:pPr algn="ctr"/>
            <a:endParaRPr lang="pt-BR" sz="1400" b="1" dirty="0">
              <a:solidFill>
                <a:srgbClr val="C00000"/>
              </a:solidFill>
            </a:endParaRPr>
          </a:p>
          <a:p>
            <a:pPr algn="just"/>
            <a:r>
              <a:rPr lang="pt-BR" sz="1400" b="1" dirty="0">
                <a:solidFill>
                  <a:srgbClr val="C00000"/>
                </a:solidFill>
              </a:rPr>
              <a:t>Após as assinaturas nos documentos pelo </a:t>
            </a:r>
            <a:r>
              <a:rPr lang="pt-BR" sz="1400" b="1" dirty="0" smtClean="0">
                <a:solidFill>
                  <a:srgbClr val="C00000"/>
                </a:solidFill>
              </a:rPr>
              <a:t>Superintendente, Tesoureiro </a:t>
            </a:r>
            <a:r>
              <a:rPr lang="pt-BR" sz="1400" b="1" dirty="0">
                <a:solidFill>
                  <a:srgbClr val="C00000"/>
                </a:solidFill>
              </a:rPr>
              <a:t>e Presidente o processo é tramitado para contabilidade.</a:t>
            </a:r>
          </a:p>
          <a:p>
            <a:pPr algn="ctr"/>
            <a:endParaRPr lang="pt-BR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17332"/>
            <a:ext cx="1148252" cy="3960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Processo </a:t>
            </a:r>
            <a:r>
              <a:rPr lang="pt-BR" b="1" dirty="0">
                <a:solidFill>
                  <a:srgbClr val="C00000"/>
                </a:solidFill>
              </a:rPr>
              <a:t>de Suprimento de Fundos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07504" y="980728"/>
            <a:ext cx="4326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Preencha os campos:</a:t>
            </a:r>
          </a:p>
          <a:p>
            <a:endParaRPr lang="pt-BR" dirty="0" smtClean="0"/>
          </a:p>
          <a:p>
            <a:r>
              <a:rPr lang="pt-BR" sz="1200" b="1" dirty="0" smtClean="0"/>
              <a:t>Classificação do tipo</a:t>
            </a:r>
            <a:r>
              <a:rPr lang="pt-BR" sz="1200" dirty="0" smtClean="0"/>
              <a:t>: Suprimentos de Fundos</a:t>
            </a:r>
          </a:p>
          <a:p>
            <a:r>
              <a:rPr lang="pt-BR" sz="1200" b="1" dirty="0" smtClean="0"/>
              <a:t>Assunto</a:t>
            </a:r>
            <a:r>
              <a:rPr lang="pt-BR" sz="1200" dirty="0" smtClean="0"/>
              <a:t>: Abertura de Suprimentos de Fundos referente ao período de 30 (trinta) dias </a:t>
            </a:r>
            <a:r>
              <a:rPr lang="pt-BR" sz="1200" i="1" dirty="0" smtClean="0"/>
              <a:t>(descrever os meses. </a:t>
            </a:r>
            <a:r>
              <a:rPr lang="pt-BR" sz="1200" i="1" dirty="0" err="1" smtClean="0"/>
              <a:t>Ex</a:t>
            </a:r>
            <a:r>
              <a:rPr lang="pt-BR" sz="1200" i="1" dirty="0" smtClean="0"/>
              <a:t>: julho/agosto)</a:t>
            </a:r>
          </a:p>
          <a:p>
            <a:r>
              <a:rPr lang="pt-BR" sz="1200" b="1" dirty="0" smtClean="0"/>
              <a:t>Observação</a:t>
            </a:r>
            <a:r>
              <a:rPr lang="pt-BR" sz="1200" dirty="0" smtClean="0"/>
              <a:t>: Descrever se tiver algo importante referente ao processo</a:t>
            </a:r>
          </a:p>
          <a:p>
            <a:r>
              <a:rPr lang="pt-BR" sz="1200" b="1" dirty="0" smtClean="0"/>
              <a:t>Cidade</a:t>
            </a:r>
            <a:r>
              <a:rPr lang="pt-BR" sz="1200" dirty="0" smtClean="0"/>
              <a:t>: DF</a:t>
            </a:r>
            <a:endParaRPr lang="pt-BR" sz="1200" dirty="0"/>
          </a:p>
        </p:txBody>
      </p:sp>
      <p:sp>
        <p:nvSpPr>
          <p:cNvPr id="11" name="Retângulo 10"/>
          <p:cNvSpPr/>
          <p:nvPr/>
        </p:nvSpPr>
        <p:spPr>
          <a:xfrm>
            <a:off x="4644008" y="849486"/>
            <a:ext cx="43951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Ao descer a barra de rolagem preencha os campos:</a:t>
            </a:r>
          </a:p>
          <a:p>
            <a:endParaRPr lang="pt-BR" sz="600" dirty="0" smtClean="0"/>
          </a:p>
          <a:p>
            <a:r>
              <a:rPr lang="pt-BR" sz="1200" b="1" dirty="0" smtClean="0"/>
              <a:t>Requerente</a:t>
            </a:r>
            <a:r>
              <a:rPr lang="pt-BR" sz="1200" dirty="0" smtClean="0"/>
              <a:t>: </a:t>
            </a:r>
            <a:r>
              <a:rPr lang="pt-BR" sz="1200" dirty="0" err="1" smtClean="0"/>
              <a:t>Aluizio</a:t>
            </a:r>
            <a:r>
              <a:rPr lang="pt-BR" sz="1200" dirty="0" smtClean="0"/>
              <a:t> dos Santos </a:t>
            </a:r>
            <a:r>
              <a:rPr lang="pt-BR" sz="1200" b="1" dirty="0"/>
              <a:t>ou</a:t>
            </a:r>
            <a:r>
              <a:rPr lang="pt-BR" sz="1200" dirty="0"/>
              <a:t> </a:t>
            </a:r>
            <a:r>
              <a:rPr lang="pt-BR" sz="1200" dirty="0" smtClean="0"/>
              <a:t>José Alves de M. Júnior (escolher somente um requerente)</a:t>
            </a:r>
            <a:endParaRPr lang="pt-BR" sz="1200" dirty="0"/>
          </a:p>
          <a:p>
            <a:r>
              <a:rPr lang="pt-BR" sz="1200" b="1" dirty="0" smtClean="0"/>
              <a:t>Requerido</a:t>
            </a:r>
            <a:r>
              <a:rPr lang="pt-BR" sz="1200" dirty="0" smtClean="0"/>
              <a:t>: Conselho Federal de Odontologia</a:t>
            </a:r>
          </a:p>
          <a:p>
            <a:endParaRPr lang="pt-BR" sz="1200" dirty="0"/>
          </a:p>
        </p:txBody>
      </p:sp>
      <p:cxnSp>
        <p:nvCxnSpPr>
          <p:cNvPr id="18" name="Straight Connector 10"/>
          <p:cNvCxnSpPr/>
          <p:nvPr/>
        </p:nvCxnSpPr>
        <p:spPr>
          <a:xfrm>
            <a:off x="4572000" y="980728"/>
            <a:ext cx="0" cy="51125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7" b="4031"/>
          <a:stretch/>
        </p:blipFill>
        <p:spPr bwMode="auto">
          <a:xfrm>
            <a:off x="122337" y="3068960"/>
            <a:ext cx="4370427" cy="23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lipse 13"/>
          <p:cNvSpPr/>
          <p:nvPr/>
        </p:nvSpPr>
        <p:spPr>
          <a:xfrm>
            <a:off x="736855" y="3542956"/>
            <a:ext cx="522777" cy="1188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946653" y="3958187"/>
            <a:ext cx="312979" cy="1188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899592" y="4797152"/>
            <a:ext cx="312979" cy="1188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915355" y="5182323"/>
            <a:ext cx="344277" cy="1188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baixo 22"/>
          <p:cNvSpPr/>
          <p:nvPr/>
        </p:nvSpPr>
        <p:spPr>
          <a:xfrm rot="9032941" flipH="1">
            <a:off x="3989196" y="3769736"/>
            <a:ext cx="45719" cy="47274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2895981" y="4149080"/>
            <a:ext cx="14798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700" b="1" dirty="0" smtClean="0">
                <a:solidFill>
                  <a:srgbClr val="C00000"/>
                </a:solidFill>
              </a:rPr>
              <a:t>O número do processo e data são  gerados automaticamente pelo Sistema</a:t>
            </a:r>
            <a:endParaRPr lang="pt-BR" sz="700" b="1" dirty="0">
              <a:solidFill>
                <a:srgbClr val="C00000"/>
              </a:solidFill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2895982" y="3501008"/>
            <a:ext cx="1387986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8" b="4590"/>
          <a:stretch/>
        </p:blipFill>
        <p:spPr bwMode="auto">
          <a:xfrm>
            <a:off x="4714572" y="2191296"/>
            <a:ext cx="4375932" cy="234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Seta para baixo 25"/>
          <p:cNvSpPr/>
          <p:nvPr/>
        </p:nvSpPr>
        <p:spPr>
          <a:xfrm rot="12567889">
            <a:off x="4137604" y="4520665"/>
            <a:ext cx="45719" cy="121135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3468331" y="5605209"/>
            <a:ext cx="8876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700" b="1" dirty="0" smtClean="0">
                <a:solidFill>
                  <a:srgbClr val="C00000"/>
                </a:solidFill>
              </a:rPr>
              <a:t>Barra de rolagem</a:t>
            </a:r>
            <a:endParaRPr lang="pt-BR" sz="700" b="1" dirty="0">
              <a:solidFill>
                <a:srgbClr val="C00000"/>
              </a:solidFill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5220577" y="3748855"/>
            <a:ext cx="432047" cy="1307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/>
          <p:nvPr/>
        </p:nvSpPr>
        <p:spPr>
          <a:xfrm>
            <a:off x="5193637" y="3985289"/>
            <a:ext cx="432047" cy="1307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6836588" y="3337247"/>
            <a:ext cx="14798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700" b="1" dirty="0" smtClean="0">
                <a:solidFill>
                  <a:srgbClr val="C00000"/>
                </a:solidFill>
              </a:rPr>
              <a:t>Para inserir  o Requerente e Requerido clique em “ADICIONAR”</a:t>
            </a:r>
            <a:endParaRPr lang="pt-BR" sz="700" b="1" dirty="0">
              <a:solidFill>
                <a:srgbClr val="C00000"/>
              </a:solidFill>
            </a:endParaRPr>
          </a:p>
        </p:txBody>
      </p:sp>
      <p:sp>
        <p:nvSpPr>
          <p:cNvPr id="31" name="Seta para baixo 30"/>
          <p:cNvSpPr/>
          <p:nvPr/>
        </p:nvSpPr>
        <p:spPr>
          <a:xfrm rot="3725522">
            <a:off x="6450065" y="3228639"/>
            <a:ext cx="86577" cy="88021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32" y="4997526"/>
            <a:ext cx="2953772" cy="60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tângulo 31"/>
          <p:cNvSpPr/>
          <p:nvPr/>
        </p:nvSpPr>
        <p:spPr>
          <a:xfrm>
            <a:off x="4714572" y="4671928"/>
            <a:ext cx="432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Após inserir o “Requerente” clique em “CONFIRMAR”</a:t>
            </a:r>
            <a:endParaRPr lang="pt-BR" sz="1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177" y="5661248"/>
            <a:ext cx="3168352" cy="67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Seta para baixo 32"/>
          <p:cNvSpPr/>
          <p:nvPr/>
        </p:nvSpPr>
        <p:spPr>
          <a:xfrm rot="3725522">
            <a:off x="7784517" y="5167097"/>
            <a:ext cx="45719" cy="49830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Seta para baixo 33"/>
          <p:cNvSpPr/>
          <p:nvPr/>
        </p:nvSpPr>
        <p:spPr>
          <a:xfrm rot="3725522">
            <a:off x="8271957" y="5815542"/>
            <a:ext cx="45719" cy="57877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9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17332"/>
            <a:ext cx="1148252" cy="3960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Processo </a:t>
            </a:r>
            <a:r>
              <a:rPr lang="pt-BR" b="1" dirty="0">
                <a:solidFill>
                  <a:srgbClr val="C00000"/>
                </a:solidFill>
              </a:rPr>
              <a:t>de Suprimento de Fundos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23038" y="1062028"/>
            <a:ext cx="4269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Pronto o novo processo foi criado no sistema</a:t>
            </a:r>
            <a:endParaRPr lang="pt-BR" dirty="0"/>
          </a:p>
        </p:txBody>
      </p:sp>
      <p:cxnSp>
        <p:nvCxnSpPr>
          <p:cNvPr id="18" name="Straight Connector 10"/>
          <p:cNvCxnSpPr/>
          <p:nvPr/>
        </p:nvCxnSpPr>
        <p:spPr>
          <a:xfrm>
            <a:off x="4572000" y="980728"/>
            <a:ext cx="0" cy="51125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eta para baixo 19"/>
          <p:cNvSpPr/>
          <p:nvPr/>
        </p:nvSpPr>
        <p:spPr>
          <a:xfrm rot="2464102" flipV="1">
            <a:off x="4039631" y="4359943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7"/>
          <a:stretch/>
        </p:blipFill>
        <p:spPr bwMode="auto">
          <a:xfrm>
            <a:off x="31636" y="1972428"/>
            <a:ext cx="4483299" cy="243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88210" y="5157192"/>
            <a:ext cx="4094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/>
              <a:t>OBS: Ao </a:t>
            </a:r>
            <a:r>
              <a:rPr lang="pt-BR" sz="1200" b="1" dirty="0"/>
              <a:t>Salvar o </a:t>
            </a:r>
            <a:r>
              <a:rPr lang="pt-BR" sz="1200" b="1" dirty="0" smtClean="0"/>
              <a:t>processo </a:t>
            </a:r>
            <a:r>
              <a:rPr lang="pt-BR" sz="1200" b="1" dirty="0"/>
              <a:t>irá </a:t>
            </a:r>
            <a:r>
              <a:rPr lang="pt-BR" sz="1200" b="1" dirty="0" smtClean="0"/>
              <a:t>abrir </a:t>
            </a:r>
            <a:r>
              <a:rPr lang="pt-BR" sz="1200" b="1" dirty="0"/>
              <a:t>uma nova </a:t>
            </a:r>
            <a:r>
              <a:rPr lang="pt-BR" sz="1200" b="1" dirty="0" smtClean="0"/>
              <a:t>“JANELA” </a:t>
            </a:r>
            <a:r>
              <a:rPr lang="pt-BR" sz="1200" b="1" dirty="0"/>
              <a:t>com a </a:t>
            </a:r>
            <a:r>
              <a:rPr lang="pt-BR" sz="1200" b="1" dirty="0" smtClean="0"/>
              <a:t>“CAPA </a:t>
            </a:r>
            <a:r>
              <a:rPr lang="pt-BR" sz="1200" b="1" dirty="0"/>
              <a:t>DO </a:t>
            </a:r>
            <a:r>
              <a:rPr lang="pt-BR" sz="1200" b="1" dirty="0" smtClean="0"/>
              <a:t>PROCESSO” é só fechar</a:t>
            </a:r>
            <a:endParaRPr lang="pt-BR" sz="1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038" y="1988602"/>
            <a:ext cx="4481590" cy="239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412776" y="1062028"/>
            <a:ext cx="3980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Clicar </a:t>
            </a:r>
            <a:r>
              <a:rPr lang="pt-BR" dirty="0"/>
              <a:t>em  </a:t>
            </a:r>
            <a:r>
              <a:rPr lang="pt-BR" dirty="0" smtClean="0"/>
              <a:t>“SALVAR”</a:t>
            </a:r>
            <a:endParaRPr lang="pt-BR" dirty="0"/>
          </a:p>
        </p:txBody>
      </p:sp>
      <p:sp>
        <p:nvSpPr>
          <p:cNvPr id="19" name="Elipse 18"/>
          <p:cNvSpPr/>
          <p:nvPr/>
        </p:nvSpPr>
        <p:spPr>
          <a:xfrm>
            <a:off x="6267948" y="2399855"/>
            <a:ext cx="378705" cy="2459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baixo 20"/>
          <p:cNvSpPr/>
          <p:nvPr/>
        </p:nvSpPr>
        <p:spPr>
          <a:xfrm rot="2201935">
            <a:off x="6688758" y="1597784"/>
            <a:ext cx="125242" cy="82010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6980604" y="1554470"/>
            <a:ext cx="147982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700" b="1" dirty="0" smtClean="0">
                <a:solidFill>
                  <a:srgbClr val="C00000"/>
                </a:solidFill>
              </a:rPr>
              <a:t>Número do processo</a:t>
            </a:r>
            <a:endParaRPr lang="pt-BR" sz="7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9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39" y="2060848"/>
            <a:ext cx="4248472" cy="212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6" y="3717032"/>
            <a:ext cx="4421826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17332"/>
            <a:ext cx="1148252" cy="3960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Processo </a:t>
            </a:r>
            <a:r>
              <a:rPr lang="pt-BR" b="1" dirty="0">
                <a:solidFill>
                  <a:srgbClr val="C00000"/>
                </a:solidFill>
              </a:rPr>
              <a:t>de Suprimento de Fundos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73439" y="1099770"/>
            <a:ext cx="43339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etapa seguinte é preencher o formulário de “SOLICITAÇÃO DE SUPRIMENTOS DE FUNDOS”</a:t>
            </a:r>
          </a:p>
          <a:p>
            <a:r>
              <a:rPr lang="pt-BR" dirty="0" smtClean="0"/>
              <a:t>Para executar essa ação clique em:</a:t>
            </a:r>
            <a:endParaRPr lang="pt-BR" dirty="0"/>
          </a:p>
          <a:p>
            <a:r>
              <a:rPr lang="pt-BR" sz="1600" dirty="0" smtClean="0"/>
              <a:t>“MODELOS” </a:t>
            </a:r>
            <a:r>
              <a:rPr lang="pt-BR" sz="1600" dirty="0"/>
              <a:t> </a:t>
            </a:r>
            <a:r>
              <a:rPr lang="pt-BR" sz="1600" dirty="0" smtClean="0"/>
              <a:t>procurar  o formulário de “</a:t>
            </a:r>
            <a:r>
              <a:rPr lang="pt-BR" sz="1600" dirty="0"/>
              <a:t>SOLICITAÇÃO DE SUPRIMENTOS DE </a:t>
            </a:r>
            <a:r>
              <a:rPr lang="pt-BR" sz="1600" dirty="0" smtClean="0"/>
              <a:t>FUNDOS” e clicar</a:t>
            </a:r>
            <a:endParaRPr lang="pt-BR" sz="1600" dirty="0"/>
          </a:p>
        </p:txBody>
      </p:sp>
      <p:cxnSp>
        <p:nvCxnSpPr>
          <p:cNvPr id="18" name="Straight Connector 10"/>
          <p:cNvCxnSpPr/>
          <p:nvPr/>
        </p:nvCxnSpPr>
        <p:spPr>
          <a:xfrm>
            <a:off x="4572000" y="980728"/>
            <a:ext cx="0" cy="51125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eta para baixo 15"/>
          <p:cNvSpPr/>
          <p:nvPr/>
        </p:nvSpPr>
        <p:spPr>
          <a:xfrm rot="3253539">
            <a:off x="3985978" y="5359206"/>
            <a:ext cx="182514" cy="42391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baixo 19"/>
          <p:cNvSpPr/>
          <p:nvPr/>
        </p:nvSpPr>
        <p:spPr>
          <a:xfrm rot="13201161" flipV="1">
            <a:off x="2343253" y="3773582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623038" y="1062028"/>
            <a:ext cx="4269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Para iniciar o preenchimento do formulário deve clicar em “PRÉ-EDITAR”</a:t>
            </a:r>
            <a:endParaRPr lang="pt-BR" dirty="0"/>
          </a:p>
        </p:txBody>
      </p:sp>
      <p:sp>
        <p:nvSpPr>
          <p:cNvPr id="19" name="Seta para baixo 18"/>
          <p:cNvSpPr/>
          <p:nvPr/>
        </p:nvSpPr>
        <p:spPr>
          <a:xfrm rot="1614913">
            <a:off x="8575907" y="3198965"/>
            <a:ext cx="182514" cy="42391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5873159" y="3410923"/>
            <a:ext cx="983816" cy="1260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47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17332"/>
            <a:ext cx="1148252" cy="3960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Processo </a:t>
            </a:r>
            <a:r>
              <a:rPr lang="pt-BR" b="1" dirty="0">
                <a:solidFill>
                  <a:srgbClr val="C00000"/>
                </a:solidFill>
              </a:rPr>
              <a:t>de Suprimento de Fundos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73438" y="764704"/>
            <a:ext cx="43339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Irá abrir o formulário para preenchimento.</a:t>
            </a:r>
          </a:p>
          <a:p>
            <a:pPr algn="just"/>
            <a:r>
              <a:rPr lang="pt-BR" dirty="0" smtClean="0"/>
              <a:t>Inserir as informações necessárias e em seguida clicar em “GERAR DOCUMENTO” </a:t>
            </a:r>
          </a:p>
        </p:txBody>
      </p:sp>
      <p:cxnSp>
        <p:nvCxnSpPr>
          <p:cNvPr id="18" name="Straight Connector 10"/>
          <p:cNvCxnSpPr/>
          <p:nvPr/>
        </p:nvCxnSpPr>
        <p:spPr>
          <a:xfrm>
            <a:off x="4572000" y="980728"/>
            <a:ext cx="0" cy="51125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8" y="1700808"/>
            <a:ext cx="4196819" cy="222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Seta para baixo 19"/>
          <p:cNvSpPr/>
          <p:nvPr/>
        </p:nvSpPr>
        <p:spPr>
          <a:xfrm rot="8707037" flipV="1">
            <a:off x="3745451" y="3090107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25" y="4413554"/>
            <a:ext cx="2592288" cy="212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467544" y="3861048"/>
            <a:ext cx="3213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Assim que o documento for gerado será aberto uma nova janela para visualização.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707904" y="4149080"/>
            <a:ext cx="5437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700" b="1" dirty="0" smtClean="0">
                <a:solidFill>
                  <a:srgbClr val="C00000"/>
                </a:solidFill>
              </a:rPr>
              <a:t>Clicar em fechar</a:t>
            </a:r>
            <a:endParaRPr lang="pt-BR" sz="700" b="1" dirty="0">
              <a:solidFill>
                <a:srgbClr val="C00000"/>
              </a:solidFill>
            </a:endParaRPr>
          </a:p>
        </p:txBody>
      </p:sp>
      <p:sp>
        <p:nvSpPr>
          <p:cNvPr id="21" name="Seta para baixo 20"/>
          <p:cNvSpPr/>
          <p:nvPr/>
        </p:nvSpPr>
        <p:spPr>
          <a:xfrm rot="3725522">
            <a:off x="3534668" y="4145050"/>
            <a:ext cx="62033" cy="4401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032935" cy="220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tângulo 21"/>
          <p:cNvSpPr/>
          <p:nvPr/>
        </p:nvSpPr>
        <p:spPr>
          <a:xfrm>
            <a:off x="4674731" y="764704"/>
            <a:ext cx="4333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Para localizar o documento e assinar clique em “DADOS PRINCIPAIS” / “VINCULOS”</a:t>
            </a:r>
          </a:p>
        </p:txBody>
      </p:sp>
      <p:sp>
        <p:nvSpPr>
          <p:cNvPr id="23" name="Seta para baixo 22"/>
          <p:cNvSpPr/>
          <p:nvPr/>
        </p:nvSpPr>
        <p:spPr>
          <a:xfrm rot="8707037" flipV="1">
            <a:off x="5066499" y="1975240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55" y="4247510"/>
            <a:ext cx="4067135" cy="218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Seta para baixo 23"/>
          <p:cNvSpPr/>
          <p:nvPr/>
        </p:nvSpPr>
        <p:spPr>
          <a:xfrm rot="3153822" flipV="1">
            <a:off x="5505988" y="4995967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84720"/>
            <a:ext cx="2448272" cy="11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97152"/>
            <a:ext cx="1493691" cy="168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25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17332"/>
            <a:ext cx="1148252" cy="3960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Processo </a:t>
            </a:r>
            <a:r>
              <a:rPr lang="pt-BR" b="1" dirty="0">
                <a:solidFill>
                  <a:srgbClr val="C00000"/>
                </a:solidFill>
              </a:rPr>
              <a:t>de Suprimento de Fundos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73439" y="772237"/>
            <a:ext cx="4333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Clique em:</a:t>
            </a:r>
          </a:p>
          <a:p>
            <a:r>
              <a:rPr lang="pt-BR" dirty="0" smtClean="0"/>
              <a:t>“PADRÃO PROCESSO” / “VISUALIZAR”</a:t>
            </a:r>
          </a:p>
        </p:txBody>
      </p:sp>
      <p:cxnSp>
        <p:nvCxnSpPr>
          <p:cNvPr id="18" name="Straight Connector 10"/>
          <p:cNvCxnSpPr/>
          <p:nvPr/>
        </p:nvCxnSpPr>
        <p:spPr>
          <a:xfrm>
            <a:off x="4572000" y="980728"/>
            <a:ext cx="0" cy="51125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66265"/>
            <a:ext cx="4335488" cy="234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Seta para baixo 19"/>
          <p:cNvSpPr/>
          <p:nvPr/>
        </p:nvSpPr>
        <p:spPr>
          <a:xfrm rot="3120437" flipV="1">
            <a:off x="565201" y="2930440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4" y="4055060"/>
            <a:ext cx="4318328" cy="230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eta para baixo 14"/>
          <p:cNvSpPr/>
          <p:nvPr/>
        </p:nvSpPr>
        <p:spPr>
          <a:xfrm rot="11346511" flipV="1">
            <a:off x="4026585" y="5050790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644008" y="764704"/>
            <a:ext cx="43339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Ao clicar no documento que gostaria de visualizar irá abrir uma tela com o arquivo para assinatura. Clique em “ASSINAR PDF”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235" y="1688034"/>
            <a:ext cx="3777529" cy="200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Seta para baixo 20"/>
          <p:cNvSpPr/>
          <p:nvPr/>
        </p:nvSpPr>
        <p:spPr>
          <a:xfrm rot="1434777" flipV="1">
            <a:off x="8104825" y="3266041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235" y="4293096"/>
            <a:ext cx="3970246" cy="210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tângulo 24"/>
          <p:cNvSpPr/>
          <p:nvPr/>
        </p:nvSpPr>
        <p:spPr>
          <a:xfrm>
            <a:off x="4779973" y="3789040"/>
            <a:ext cx="4112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Para verificar/conferir se o documento foi assinado clique em “DOWNLOAD” </a:t>
            </a:r>
          </a:p>
        </p:txBody>
      </p:sp>
      <p:sp>
        <p:nvSpPr>
          <p:cNvPr id="27" name="Seta para baixo 26"/>
          <p:cNvSpPr/>
          <p:nvPr/>
        </p:nvSpPr>
        <p:spPr>
          <a:xfrm rot="11703907" flipV="1">
            <a:off x="8621556" y="5052630"/>
            <a:ext cx="198584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98" y="5589240"/>
            <a:ext cx="3528615" cy="40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92" y="2939814"/>
            <a:ext cx="3339506" cy="34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039" y="5607386"/>
            <a:ext cx="3339506" cy="32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28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17332"/>
            <a:ext cx="1148252" cy="3960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Processo </a:t>
            </a:r>
            <a:r>
              <a:rPr lang="pt-BR" b="1" dirty="0">
                <a:solidFill>
                  <a:srgbClr val="C00000"/>
                </a:solidFill>
              </a:rPr>
              <a:t>de Suprimento de Fundos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73439" y="836712"/>
            <a:ext cx="433398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Após realizar a assinatura no documento o mesmo deve ser tramitado para a próxima assinatura (chefe do setor). </a:t>
            </a:r>
          </a:p>
          <a:p>
            <a:pPr algn="just"/>
            <a:r>
              <a:rPr lang="pt-BR" dirty="0"/>
              <a:t>Clique </a:t>
            </a:r>
            <a:r>
              <a:rPr lang="pt-BR" dirty="0" smtClean="0"/>
              <a:t>em</a:t>
            </a:r>
            <a:r>
              <a:rPr lang="pt-BR" dirty="0"/>
              <a:t> </a:t>
            </a:r>
            <a:r>
              <a:rPr lang="pt-BR" dirty="0" smtClean="0"/>
              <a:t>“TRAMITAÇÃO INTERNA” e em seguida “ADICIONAR”</a:t>
            </a:r>
            <a:endParaRPr lang="pt-BR" dirty="0"/>
          </a:p>
          <a:p>
            <a:pPr algn="just"/>
            <a:endParaRPr lang="pt-BR" sz="1200" dirty="0"/>
          </a:p>
        </p:txBody>
      </p:sp>
      <p:cxnSp>
        <p:nvCxnSpPr>
          <p:cNvPr id="18" name="Straight Connector 10"/>
          <p:cNvCxnSpPr/>
          <p:nvPr/>
        </p:nvCxnSpPr>
        <p:spPr>
          <a:xfrm>
            <a:off x="4572000" y="980728"/>
            <a:ext cx="0" cy="51125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16" y="2794018"/>
            <a:ext cx="4368408" cy="236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eta para baixo 18"/>
          <p:cNvSpPr/>
          <p:nvPr/>
        </p:nvSpPr>
        <p:spPr>
          <a:xfrm rot="1428834">
            <a:off x="1102530" y="3279543"/>
            <a:ext cx="215194" cy="37856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baixo 19"/>
          <p:cNvSpPr/>
          <p:nvPr/>
        </p:nvSpPr>
        <p:spPr>
          <a:xfrm rot="1651559" flipV="1">
            <a:off x="1270841" y="3948185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010" y="3169835"/>
            <a:ext cx="4164387" cy="220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4684212" y="836712"/>
            <a:ext cx="42491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Insira as informações para quem deseja tramitar, como:</a:t>
            </a:r>
          </a:p>
          <a:p>
            <a:pPr algn="just"/>
            <a:endParaRPr lang="pt-BR" sz="1200" dirty="0" smtClean="0"/>
          </a:p>
          <a:p>
            <a:pPr algn="just"/>
            <a:r>
              <a:rPr lang="pt-BR" sz="1200" b="1" dirty="0" smtClean="0"/>
              <a:t>Unidade destino: </a:t>
            </a:r>
            <a:r>
              <a:rPr lang="pt-BR" sz="1200" dirty="0" smtClean="0"/>
              <a:t>Secretaria Administrativa</a:t>
            </a:r>
          </a:p>
          <a:p>
            <a:pPr algn="just"/>
            <a:r>
              <a:rPr lang="pt-BR" sz="1200" b="1" dirty="0" smtClean="0"/>
              <a:t>Usuário Destino: </a:t>
            </a:r>
            <a:r>
              <a:rPr lang="pt-BR" sz="1200" dirty="0" smtClean="0"/>
              <a:t>Já irá trazer o nome do gestor da área</a:t>
            </a:r>
          </a:p>
          <a:p>
            <a:pPr algn="just"/>
            <a:r>
              <a:rPr lang="pt-BR" sz="1200" b="1" dirty="0" smtClean="0"/>
              <a:t>Andamentos: </a:t>
            </a:r>
            <a:r>
              <a:rPr lang="pt-BR" sz="1200" dirty="0" smtClean="0"/>
              <a:t>Importante informar o motivo do envio do documento</a:t>
            </a:r>
          </a:p>
          <a:p>
            <a:pPr algn="just"/>
            <a:endParaRPr lang="pt-BR" sz="1200" dirty="0"/>
          </a:p>
        </p:txBody>
      </p:sp>
      <p:sp>
        <p:nvSpPr>
          <p:cNvPr id="17" name="Retângulo 16"/>
          <p:cNvSpPr/>
          <p:nvPr/>
        </p:nvSpPr>
        <p:spPr>
          <a:xfrm>
            <a:off x="7342248" y="4949443"/>
            <a:ext cx="1046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 smtClean="0">
                <a:solidFill>
                  <a:srgbClr val="C00000"/>
                </a:solidFill>
              </a:rPr>
              <a:t>Importante selecionar “SIM” para ser notificado</a:t>
            </a:r>
            <a:endParaRPr lang="pt-BR" sz="800" b="1" dirty="0">
              <a:solidFill>
                <a:srgbClr val="C00000"/>
              </a:solidFill>
            </a:endParaRPr>
          </a:p>
        </p:txBody>
      </p:sp>
      <p:sp>
        <p:nvSpPr>
          <p:cNvPr id="21" name="Seta para baixo 20"/>
          <p:cNvSpPr/>
          <p:nvPr/>
        </p:nvSpPr>
        <p:spPr>
          <a:xfrm rot="1332894" flipV="1">
            <a:off x="7757600" y="4290245"/>
            <a:ext cx="228296" cy="66388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5456925" y="3805073"/>
            <a:ext cx="416575" cy="1526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5468717" y="3952839"/>
            <a:ext cx="416575" cy="1526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5508104" y="4271727"/>
            <a:ext cx="416575" cy="1526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5299016" y="5589240"/>
            <a:ext cx="35903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/>
              <a:t>NOTA: Nenhum processo deverá ser tramitado no sistema sem o preenchimento do campo </a:t>
            </a:r>
            <a:r>
              <a:rPr lang="pt-BR" sz="1400" b="1" dirty="0" smtClean="0">
                <a:solidFill>
                  <a:srgbClr val="C00000"/>
                </a:solidFill>
              </a:rPr>
              <a:t>“ANDAMENTOS”</a:t>
            </a:r>
            <a:endParaRPr lang="pt-BR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6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10" y="3600400"/>
            <a:ext cx="4421826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17332"/>
            <a:ext cx="1148252" cy="3960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Processo </a:t>
            </a:r>
            <a:r>
              <a:rPr lang="pt-BR" b="1" dirty="0">
                <a:solidFill>
                  <a:srgbClr val="C00000"/>
                </a:solidFill>
              </a:rPr>
              <a:t>de Suprimento de Fundos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73439" y="836712"/>
            <a:ext cx="43339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Após receber e conferir a solicitação o processo o chefe do setor deve:</a:t>
            </a:r>
          </a:p>
          <a:p>
            <a:pPr algn="just"/>
            <a:r>
              <a:rPr lang="pt-BR" dirty="0" smtClean="0"/>
              <a:t>Clicar </a:t>
            </a:r>
            <a:r>
              <a:rPr lang="pt-BR" dirty="0"/>
              <a:t>em “ASSINAR PDF</a:t>
            </a:r>
            <a:r>
              <a:rPr lang="pt-BR" dirty="0" smtClean="0"/>
              <a:t>” após assinado deve:</a:t>
            </a:r>
          </a:p>
          <a:p>
            <a:pPr algn="just"/>
            <a:r>
              <a:rPr lang="pt-BR" dirty="0" smtClean="0"/>
              <a:t>Clicar em</a:t>
            </a:r>
            <a:r>
              <a:rPr lang="pt-BR" dirty="0"/>
              <a:t> </a:t>
            </a:r>
            <a:r>
              <a:rPr lang="pt-BR" dirty="0" smtClean="0"/>
              <a:t>“TRAMITAÇÃO INTERNA” e em seguida “ADICIONAR”</a:t>
            </a:r>
            <a:endParaRPr lang="pt-BR" dirty="0"/>
          </a:p>
          <a:p>
            <a:pPr algn="just"/>
            <a:endParaRPr lang="pt-BR" sz="1200" dirty="0"/>
          </a:p>
        </p:txBody>
      </p:sp>
      <p:cxnSp>
        <p:nvCxnSpPr>
          <p:cNvPr id="18" name="Straight Connector 10"/>
          <p:cNvCxnSpPr/>
          <p:nvPr/>
        </p:nvCxnSpPr>
        <p:spPr>
          <a:xfrm>
            <a:off x="4572000" y="980728"/>
            <a:ext cx="0" cy="51125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251520" y="2775704"/>
            <a:ext cx="42491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Insira as informações para quem deseja tramitar, como:</a:t>
            </a:r>
          </a:p>
          <a:p>
            <a:pPr algn="just"/>
            <a:endParaRPr lang="pt-BR" sz="1200" dirty="0" smtClean="0"/>
          </a:p>
          <a:p>
            <a:pPr algn="just"/>
            <a:r>
              <a:rPr lang="pt-BR" sz="1200" b="1" dirty="0" smtClean="0"/>
              <a:t>Unidade destino: </a:t>
            </a:r>
            <a:r>
              <a:rPr lang="pt-BR" sz="1200" dirty="0" smtClean="0"/>
              <a:t>Gerência Financeira</a:t>
            </a:r>
          </a:p>
          <a:p>
            <a:pPr algn="just"/>
            <a:r>
              <a:rPr lang="pt-BR" sz="1200" b="1" dirty="0" smtClean="0"/>
              <a:t>Usuário Destino: </a:t>
            </a:r>
            <a:r>
              <a:rPr lang="pt-BR" sz="1200" dirty="0" smtClean="0"/>
              <a:t>Já irá trazer o nome do gestor da área</a:t>
            </a:r>
          </a:p>
          <a:p>
            <a:pPr algn="just"/>
            <a:r>
              <a:rPr lang="pt-BR" sz="1200" b="1" dirty="0" smtClean="0"/>
              <a:t>Andamentos: </a:t>
            </a:r>
            <a:r>
              <a:rPr lang="pt-BR" sz="1200" dirty="0" smtClean="0"/>
              <a:t>Importante informar o motivo do envio do documento</a:t>
            </a:r>
          </a:p>
          <a:p>
            <a:pPr algn="just"/>
            <a:endParaRPr lang="pt-BR" sz="1200" dirty="0"/>
          </a:p>
        </p:txBody>
      </p:sp>
      <p:sp>
        <p:nvSpPr>
          <p:cNvPr id="25" name="Retângulo 24"/>
          <p:cNvSpPr/>
          <p:nvPr/>
        </p:nvSpPr>
        <p:spPr>
          <a:xfrm>
            <a:off x="580918" y="4710038"/>
            <a:ext cx="35903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/>
              <a:t>NOTA: Nenhum processo deverá ser tramitado no sistema sem o preenchimento do campo </a:t>
            </a:r>
            <a:r>
              <a:rPr lang="pt-BR" sz="1400" b="1" dirty="0" smtClean="0">
                <a:solidFill>
                  <a:srgbClr val="C00000"/>
                </a:solidFill>
              </a:rPr>
              <a:t>“ANDAMENTOS”</a:t>
            </a:r>
            <a:endParaRPr lang="pt-BR" sz="1400" b="1" dirty="0">
              <a:solidFill>
                <a:srgbClr val="C00000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4644008" y="764704"/>
            <a:ext cx="433398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Assim que a “GERÊNCIA FINANCEIRA” receber o </a:t>
            </a:r>
            <a:r>
              <a:rPr lang="pt-BR" dirty="0"/>
              <a:t>processo </a:t>
            </a:r>
            <a:r>
              <a:rPr lang="pt-BR" dirty="0" smtClean="0"/>
              <a:t>e conferir as documentações deve elaborar a “PORTARIA  CFO-SF”</a:t>
            </a:r>
          </a:p>
          <a:p>
            <a:pPr algn="just"/>
            <a:endParaRPr lang="pt-BR" dirty="0"/>
          </a:p>
          <a:p>
            <a:r>
              <a:rPr lang="pt-BR" dirty="0"/>
              <a:t>Para executar essa ação clique em:</a:t>
            </a:r>
          </a:p>
          <a:p>
            <a:r>
              <a:rPr lang="pt-BR" dirty="0"/>
              <a:t>“MODELOS”  procurar  o formulário de </a:t>
            </a:r>
            <a:r>
              <a:rPr lang="pt-BR" dirty="0" smtClean="0"/>
              <a:t>“PORTARIA CFO-SF” </a:t>
            </a:r>
            <a:r>
              <a:rPr lang="pt-BR" dirty="0"/>
              <a:t>e </a:t>
            </a:r>
            <a:r>
              <a:rPr lang="pt-BR" dirty="0" smtClean="0"/>
              <a:t>clicar</a:t>
            </a:r>
            <a:endParaRPr lang="pt-BR" dirty="0"/>
          </a:p>
          <a:p>
            <a:pPr algn="just"/>
            <a:endParaRPr lang="pt-BR" sz="1200" dirty="0"/>
          </a:p>
        </p:txBody>
      </p:sp>
      <p:sp>
        <p:nvSpPr>
          <p:cNvPr id="27" name="Seta para baixo 26"/>
          <p:cNvSpPr/>
          <p:nvPr/>
        </p:nvSpPr>
        <p:spPr>
          <a:xfrm rot="3253539">
            <a:off x="6866298" y="3722040"/>
            <a:ext cx="182514" cy="42391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baixo 27"/>
          <p:cNvSpPr/>
          <p:nvPr/>
        </p:nvSpPr>
        <p:spPr>
          <a:xfrm rot="13201161" flipV="1">
            <a:off x="7105072" y="4695762"/>
            <a:ext cx="228296" cy="5419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281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1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42415</TotalTime>
  <Words>2072</Words>
  <Application>Microsoft Office PowerPoint</Application>
  <PresentationFormat>Apresentação na tela (4:3)</PresentationFormat>
  <Paragraphs>228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de Albuquerque Guimarães</dc:creator>
  <cp:lastModifiedBy>Karine Ramos</cp:lastModifiedBy>
  <cp:revision>544</cp:revision>
  <cp:lastPrinted>2021-03-12T12:46:14Z</cp:lastPrinted>
  <dcterms:created xsi:type="dcterms:W3CDTF">2013-10-29T13:32:18Z</dcterms:created>
  <dcterms:modified xsi:type="dcterms:W3CDTF">2021-11-23T13:12:04Z</dcterms:modified>
</cp:coreProperties>
</file>